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22"/>
  </p:notesMasterIdLst>
  <p:handoutMasterIdLst>
    <p:handoutMasterId r:id="rId23"/>
  </p:handoutMasterIdLst>
  <p:sldIdLst>
    <p:sldId id="287" r:id="rId6"/>
    <p:sldId id="288" r:id="rId7"/>
    <p:sldId id="256" r:id="rId8"/>
    <p:sldId id="298" r:id="rId9"/>
    <p:sldId id="299" r:id="rId10"/>
    <p:sldId id="289" r:id="rId11"/>
    <p:sldId id="296" r:id="rId12"/>
    <p:sldId id="297" r:id="rId13"/>
    <p:sldId id="291" r:id="rId14"/>
    <p:sldId id="300" r:id="rId15"/>
    <p:sldId id="301" r:id="rId16"/>
    <p:sldId id="292" r:id="rId17"/>
    <p:sldId id="293" r:id="rId18"/>
    <p:sldId id="302" r:id="rId19"/>
    <p:sldId id="294" r:id="rId20"/>
    <p:sldId id="295" r:id="rId21"/>
  </p:sldIdLst>
  <p:sldSz cx="12192000" cy="6858000"/>
  <p:notesSz cx="6858000" cy="9144000"/>
  <p:custDataLst>
    <p:tags r:id="rId24"/>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75CC25-E6F2-487D-8437-9321520A4794}" v="7" dt="2021-11-23T14:57:32.001"/>
  </p1510:revLst>
</p1510:revInfo>
</file>

<file path=ppt/tableStyles.xml><?xml version="1.0" encoding="utf-8"?>
<a:tblStyleLst xmlns:a="http://schemas.openxmlformats.org/drawingml/2006/main" def="{073A0DAA-6AF3-43AB-8588-CEC1D06C72B9}">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5" autoAdjust="0"/>
    <p:restoredTop sz="45783" autoAdjust="0"/>
  </p:normalViewPr>
  <p:slideViewPr>
    <p:cSldViewPr snapToGrid="0">
      <p:cViewPr varScale="1">
        <p:scale>
          <a:sx n="51" d="100"/>
          <a:sy n="51" d="100"/>
        </p:scale>
        <p:origin x="2910" y="6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121" d="100"/>
          <a:sy n="121" d="100"/>
        </p:scale>
        <p:origin x="627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gs" Target="tags/tag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ogel Jean-Marc" userId="11a180a8-51ec-4a91-9db3-4bf58274ca21" providerId="ADAL" clId="{EB75CC25-E6F2-487D-8437-9321520A4794}"/>
    <pc:docChg chg="undo custSel modSld">
      <pc:chgData name="Vogel Jean-Marc" userId="11a180a8-51ec-4a91-9db3-4bf58274ca21" providerId="ADAL" clId="{EB75CC25-E6F2-487D-8437-9321520A4794}" dt="2021-11-23T15:02:44.171" v="2331" actId="20577"/>
      <pc:docMkLst>
        <pc:docMk/>
      </pc:docMkLst>
      <pc:sldChg chg="modNotesTx">
        <pc:chgData name="Vogel Jean-Marc" userId="11a180a8-51ec-4a91-9db3-4bf58274ca21" providerId="ADAL" clId="{EB75CC25-E6F2-487D-8437-9321520A4794}" dt="2021-11-23T14:20:58.598" v="648" actId="20577"/>
        <pc:sldMkLst>
          <pc:docMk/>
          <pc:sldMk cId="3459657699" sldId="256"/>
        </pc:sldMkLst>
      </pc:sldChg>
      <pc:sldChg chg="modSp mod modNotesTx">
        <pc:chgData name="Vogel Jean-Marc" userId="11a180a8-51ec-4a91-9db3-4bf58274ca21" providerId="ADAL" clId="{EB75CC25-E6F2-487D-8437-9321520A4794}" dt="2021-11-23T14:59:49.899" v="2212" actId="20577"/>
        <pc:sldMkLst>
          <pc:docMk/>
          <pc:sldMk cId="1250629956" sldId="288"/>
        </pc:sldMkLst>
        <pc:spChg chg="mod">
          <ac:chgData name="Vogel Jean-Marc" userId="11a180a8-51ec-4a91-9db3-4bf58274ca21" providerId="ADAL" clId="{EB75CC25-E6F2-487D-8437-9321520A4794}" dt="2021-11-23T14:57:34.387" v="2031" actId="20577"/>
          <ac:spMkLst>
            <pc:docMk/>
            <pc:sldMk cId="1250629956" sldId="288"/>
            <ac:spMk id="16" creationId="{00000000-0000-0000-0000-000000000000}"/>
          </ac:spMkLst>
        </pc:spChg>
      </pc:sldChg>
      <pc:sldChg chg="modSp mod modNotesTx">
        <pc:chgData name="Vogel Jean-Marc" userId="11a180a8-51ec-4a91-9db3-4bf58274ca21" providerId="ADAL" clId="{EB75CC25-E6F2-487D-8437-9321520A4794}" dt="2021-11-23T14:30:55.908" v="1068" actId="20577"/>
        <pc:sldMkLst>
          <pc:docMk/>
          <pc:sldMk cId="1884459525" sldId="289"/>
        </pc:sldMkLst>
        <pc:spChg chg="mod">
          <ac:chgData name="Vogel Jean-Marc" userId="11a180a8-51ec-4a91-9db3-4bf58274ca21" providerId="ADAL" clId="{EB75CC25-E6F2-487D-8437-9321520A4794}" dt="2021-11-23T14:25:32.951" v="809" actId="20577"/>
          <ac:spMkLst>
            <pc:docMk/>
            <pc:sldMk cId="1884459525" sldId="289"/>
            <ac:spMk id="6" creationId="{00000000-0000-0000-0000-000000000000}"/>
          </ac:spMkLst>
        </pc:spChg>
      </pc:sldChg>
      <pc:sldChg chg="modSp mod modNotesTx">
        <pc:chgData name="Vogel Jean-Marc" userId="11a180a8-51ec-4a91-9db3-4bf58274ca21" providerId="ADAL" clId="{EB75CC25-E6F2-487D-8437-9321520A4794}" dt="2021-11-23T14:35:40.374" v="1263" actId="20577"/>
        <pc:sldMkLst>
          <pc:docMk/>
          <pc:sldMk cId="3235844454" sldId="291"/>
        </pc:sldMkLst>
        <pc:spChg chg="mod">
          <ac:chgData name="Vogel Jean-Marc" userId="11a180a8-51ec-4a91-9db3-4bf58274ca21" providerId="ADAL" clId="{EB75CC25-E6F2-487D-8437-9321520A4794}" dt="2021-11-23T14:35:40.374" v="1263" actId="20577"/>
          <ac:spMkLst>
            <pc:docMk/>
            <pc:sldMk cId="3235844454" sldId="291"/>
            <ac:spMk id="6" creationId="{00000000-0000-0000-0000-000000000000}"/>
          </ac:spMkLst>
        </pc:spChg>
      </pc:sldChg>
      <pc:sldChg chg="modNotesTx">
        <pc:chgData name="Vogel Jean-Marc" userId="11a180a8-51ec-4a91-9db3-4bf58274ca21" providerId="ADAL" clId="{EB75CC25-E6F2-487D-8437-9321520A4794}" dt="2021-11-23T15:01:55.557" v="2263" actId="20577"/>
        <pc:sldMkLst>
          <pc:docMk/>
          <pc:sldMk cId="1623981379" sldId="292"/>
        </pc:sldMkLst>
      </pc:sldChg>
      <pc:sldChg chg="modNotesTx">
        <pc:chgData name="Vogel Jean-Marc" userId="11a180a8-51ec-4a91-9db3-4bf58274ca21" providerId="ADAL" clId="{EB75CC25-E6F2-487D-8437-9321520A4794}" dt="2021-11-23T15:02:44.171" v="2331" actId="20577"/>
        <pc:sldMkLst>
          <pc:docMk/>
          <pc:sldMk cId="4201306376" sldId="293"/>
        </pc:sldMkLst>
      </pc:sldChg>
      <pc:sldChg chg="modNotesTx">
        <pc:chgData name="Vogel Jean-Marc" userId="11a180a8-51ec-4a91-9db3-4bf58274ca21" providerId="ADAL" clId="{EB75CC25-E6F2-487D-8437-9321520A4794}" dt="2021-11-23T14:20:23.459" v="625" actId="20577"/>
        <pc:sldMkLst>
          <pc:docMk/>
          <pc:sldMk cId="496157880" sldId="294"/>
        </pc:sldMkLst>
      </pc:sldChg>
      <pc:sldChg chg="modSp mod modNotesTx">
        <pc:chgData name="Vogel Jean-Marc" userId="11a180a8-51ec-4a91-9db3-4bf58274ca21" providerId="ADAL" clId="{EB75CC25-E6F2-487D-8437-9321520A4794}" dt="2021-11-23T14:58:43.251" v="2109" actId="20577"/>
        <pc:sldMkLst>
          <pc:docMk/>
          <pc:sldMk cId="2679115915" sldId="295"/>
        </pc:sldMkLst>
        <pc:spChg chg="mod">
          <ac:chgData name="Vogel Jean-Marc" userId="11a180a8-51ec-4a91-9db3-4bf58274ca21" providerId="ADAL" clId="{EB75CC25-E6F2-487D-8437-9321520A4794}" dt="2021-11-23T14:58:20.403" v="2081" actId="20577"/>
          <ac:spMkLst>
            <pc:docMk/>
            <pc:sldMk cId="2679115915" sldId="295"/>
            <ac:spMk id="9" creationId="{00000000-0000-0000-0000-000000000000}"/>
          </ac:spMkLst>
        </pc:spChg>
      </pc:sldChg>
      <pc:sldChg chg="modNotesTx">
        <pc:chgData name="Vogel Jean-Marc" userId="11a180a8-51ec-4a91-9db3-4bf58274ca21" providerId="ADAL" clId="{EB75CC25-E6F2-487D-8437-9321520A4794}" dt="2021-11-23T14:32:30.126" v="1215" actId="20577"/>
        <pc:sldMkLst>
          <pc:docMk/>
          <pc:sldMk cId="2643402013" sldId="296"/>
        </pc:sldMkLst>
      </pc:sldChg>
      <pc:sldChg chg="modNotesTx">
        <pc:chgData name="Vogel Jean-Marc" userId="11a180a8-51ec-4a91-9db3-4bf58274ca21" providerId="ADAL" clId="{EB75CC25-E6F2-487D-8437-9321520A4794}" dt="2021-11-23T14:34:38.682" v="1258" actId="20577"/>
        <pc:sldMkLst>
          <pc:docMk/>
          <pc:sldMk cId="629153795" sldId="297"/>
        </pc:sldMkLst>
      </pc:sldChg>
      <pc:sldChg chg="modNotesTx">
        <pc:chgData name="Vogel Jean-Marc" userId="11a180a8-51ec-4a91-9db3-4bf58274ca21" providerId="ADAL" clId="{EB75CC25-E6F2-487D-8437-9321520A4794}" dt="2021-11-23T14:23:26.266" v="799" actId="20577"/>
        <pc:sldMkLst>
          <pc:docMk/>
          <pc:sldMk cId="1431364558" sldId="298"/>
        </pc:sldMkLst>
      </pc:sldChg>
      <pc:sldChg chg="modNotesTx">
        <pc:chgData name="Vogel Jean-Marc" userId="11a180a8-51ec-4a91-9db3-4bf58274ca21" providerId="ADAL" clId="{EB75CC25-E6F2-487D-8437-9321520A4794}" dt="2021-11-23T14:44:21.189" v="1697" actId="20577"/>
        <pc:sldMkLst>
          <pc:docMk/>
          <pc:sldMk cId="1606561514" sldId="300"/>
        </pc:sldMkLst>
      </pc:sldChg>
      <pc:sldChg chg="modNotesTx">
        <pc:chgData name="Vogel Jean-Marc" userId="11a180a8-51ec-4a91-9db3-4bf58274ca21" providerId="ADAL" clId="{EB75CC25-E6F2-487D-8437-9321520A4794}" dt="2021-11-23T14:18:46.598" v="567" actId="20577"/>
        <pc:sldMkLst>
          <pc:docMk/>
          <pc:sldMk cId="1099418311" sldId="30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306A69B8-F8BF-45E8-8E26-C1AD319FAF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sz="1000"/>
          </a:p>
        </p:txBody>
      </p:sp>
      <p:sp>
        <p:nvSpPr>
          <p:cNvPr id="3" name="Datumsplatzhalter 2">
            <a:extLst>
              <a:ext uri="{FF2B5EF4-FFF2-40B4-BE49-F238E27FC236}">
                <a16:creationId xmlns:a16="http://schemas.microsoft.com/office/drawing/2014/main" id="{D9C8C891-3080-4C4A-9398-0E083D417F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E8011C-FE86-4EBC-8644-A1C19BB3B3D0}" type="datetimeFigureOut">
              <a:rPr lang="de-DE" sz="1000" smtClean="0"/>
              <a:t>23.11.2021</a:t>
            </a:fld>
            <a:endParaRPr lang="de-DE" sz="1000"/>
          </a:p>
        </p:txBody>
      </p:sp>
      <p:sp>
        <p:nvSpPr>
          <p:cNvPr id="4" name="Fußzeilenplatzhalter 3">
            <a:extLst>
              <a:ext uri="{FF2B5EF4-FFF2-40B4-BE49-F238E27FC236}">
                <a16:creationId xmlns:a16="http://schemas.microsoft.com/office/drawing/2014/main" id="{637B172A-3C37-4057-ACE2-175B96FA972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sz="1000"/>
          </a:p>
        </p:txBody>
      </p:sp>
      <p:sp>
        <p:nvSpPr>
          <p:cNvPr id="5" name="Foliennummernplatzhalter 4">
            <a:extLst>
              <a:ext uri="{FF2B5EF4-FFF2-40B4-BE49-F238E27FC236}">
                <a16:creationId xmlns:a16="http://schemas.microsoft.com/office/drawing/2014/main" id="{0B066941-C97F-43D0-BDF7-53041F85589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40CC31A-7437-4AD4-BE25-A3E9DE772000}" type="slidenum">
              <a:rPr lang="de-DE" sz="1000" smtClean="0"/>
              <a:t>‹Nr.›</a:t>
            </a:fld>
            <a:endParaRPr lang="de-DE" sz="1000"/>
          </a:p>
        </p:txBody>
      </p:sp>
    </p:spTree>
    <p:extLst>
      <p:ext uri="{BB962C8B-B14F-4D97-AF65-F5344CB8AC3E}">
        <p14:creationId xmlns:p14="http://schemas.microsoft.com/office/powerpoint/2010/main" val="325028829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0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lvl1pPr>
          </a:lstStyle>
          <a:p>
            <a:fld id="{ADD5FE3D-F70B-4796-8811-3B9EE273F98E}" type="datetimeFigureOut">
              <a:rPr lang="de-DE" smtClean="0"/>
              <a:pPr/>
              <a:t>23.11.2021</a:t>
            </a:fld>
            <a:endParaRPr lang="de-DE" dirty="0"/>
          </a:p>
        </p:txBody>
      </p:sp>
      <p:sp>
        <p:nvSpPr>
          <p:cNvPr id="4" name="Folienbildplatzhalter 3"/>
          <p:cNvSpPr>
            <a:spLocks noGrp="1" noRot="1" noChangeAspect="1"/>
          </p:cNvSpPr>
          <p:nvPr>
            <p:ph type="sldImg" idx="2"/>
          </p:nvPr>
        </p:nvSpPr>
        <p:spPr>
          <a:xfrm>
            <a:off x="1079938" y="616828"/>
            <a:ext cx="4698124" cy="2642694"/>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204952" y="3417562"/>
            <a:ext cx="6448096" cy="5109610"/>
          </a:xfrm>
          <a:prstGeom prst="rect">
            <a:avLst/>
          </a:prstGeom>
        </p:spPr>
        <p:txBody>
          <a:bodyPr vert="horz" lIns="0" tIns="0" rIns="0" bIns="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042C5124-4C40-4574-A599-2A4750070F64}" type="slidenum">
              <a:rPr lang="de-DE" smtClean="0"/>
              <a:pPr/>
              <a:t>‹Nr.›</a:t>
            </a:fld>
            <a:endParaRPr lang="de-DE"/>
          </a:p>
        </p:txBody>
      </p:sp>
    </p:spTree>
    <p:extLst>
      <p:ext uri="{BB962C8B-B14F-4D97-AF65-F5344CB8AC3E}">
        <p14:creationId xmlns:p14="http://schemas.microsoft.com/office/powerpoint/2010/main" val="555562043"/>
      </p:ext>
    </p:extLst>
  </p:cSld>
  <p:clrMap bg1="lt1" tx1="dk1" bg2="lt2" tx2="dk2" accent1="accent1" accent2="accent2" accent3="accent3" accent4="accent4" accent5="accent5" accent6="accent6" hlink="hlink" folHlink="folHlink"/>
  <p:notesStyle>
    <a:lvl1pPr marL="216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1pPr>
    <a:lvl2pPr marL="432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2pPr>
    <a:lvl3pPr marL="648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3pPr>
    <a:lvl4pPr marL="864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4pPr>
    <a:lvl5pPr marL="1080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e.wikipedia.org/wiki/Behavior_Driven_Development"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en.wikipedia.org/wiki/Specification_by_example" TargetMode="External"/><Relationship Id="rId4" Type="http://schemas.openxmlformats.org/officeDocument/2006/relationships/hyperlink" Target="https://en.wikipedia.org/wiki/Acceptance_test%E2%80%93driven_development"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martinfowler.com/bliki/AnemicDomainModel.html"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github.com/appgemacht/SimplifyYourUnitTestsWithFluentSyntax#example" TargetMode="External"/><Relationship Id="rId2" Type="http://schemas.openxmlformats.org/officeDocument/2006/relationships/slide" Target="../slides/slide2.xml"/><Relationship Id="rId1" Type="http://schemas.openxmlformats.org/officeDocument/2006/relationships/notesMaster" Target="../notesMasters/notesMaster1.xml"/><Relationship Id="rId5" Type="http://schemas.openxmlformats.org/officeDocument/2006/relationships/hyperlink" Target="https://github.com/appgemacht/SimplifyYourUnitTestsWithFluentSyntax" TargetMode="External"/><Relationship Id="rId4" Type="http://schemas.openxmlformats.org/officeDocument/2006/relationships/hyperlink" Target="https://github.com/appgemacht/SimplifyYourUnitTestsWithFluentSyntax/tree/main/FluentTests.Example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Fluent_interface"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en.wikipedia.org/wiki/Builder_pattern" TargetMode="External"/><Relationship Id="rId4" Type="http://schemas.openxmlformats.org/officeDocument/2006/relationships/hyperlink" Target="https://en.wikipedia.org/wiki/Method_chaining"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042C5124-4C40-4574-A599-2A4750070F64}" type="slidenum">
              <a:rPr lang="de-DE" smtClean="0"/>
              <a:pPr/>
              <a:t>1</a:t>
            </a:fld>
            <a:endParaRPr lang="de-DE"/>
          </a:p>
        </p:txBody>
      </p:sp>
    </p:spTree>
    <p:extLst>
      <p:ext uri="{BB962C8B-B14F-4D97-AF65-F5344CB8AC3E}">
        <p14:creationId xmlns:p14="http://schemas.microsoft.com/office/powerpoint/2010/main" val="4117771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t>Now we come to the topic how Fluent Syntax supports </a:t>
            </a:r>
          </a:p>
          <a:p>
            <a:pPr lvl="1"/>
            <a:r>
              <a:rPr lang="en-US" dirty="0"/>
              <a:t>Acceptance Tests</a:t>
            </a:r>
          </a:p>
          <a:p>
            <a:pPr lvl="1"/>
            <a:r>
              <a:rPr lang="en-US" dirty="0" err="1">
                <a:hlinkClick r:id="rId3"/>
              </a:rPr>
              <a:t>Behaviour</a:t>
            </a:r>
            <a:r>
              <a:rPr lang="en-US" dirty="0">
                <a:hlinkClick r:id="rId3"/>
              </a:rPr>
              <a:t> Driven Development</a:t>
            </a:r>
            <a:endParaRPr lang="en-US" dirty="0"/>
          </a:p>
          <a:p>
            <a:pPr lvl="1"/>
            <a:r>
              <a:rPr lang="en-US" dirty="0">
                <a:hlinkClick r:id="rId4"/>
              </a:rPr>
              <a:t>Acceptance test–driven development (ATDD)</a:t>
            </a:r>
            <a:r>
              <a:rPr lang="en-US" dirty="0"/>
              <a:t>. </a:t>
            </a:r>
          </a:p>
          <a:p>
            <a:pPr lvl="0"/>
            <a:r>
              <a:rPr lang="en-US" dirty="0"/>
              <a:t>There aren’t only unit tests.</a:t>
            </a:r>
          </a:p>
          <a:p>
            <a:r>
              <a:rPr lang="en-US" dirty="0"/>
              <a:t>We have tests with</a:t>
            </a:r>
            <a:r>
              <a:rPr lang="en-US" baseline="0" dirty="0"/>
              <a:t> different granularity/level (Algorithm, Group of classes, Component, UI…)</a:t>
            </a:r>
            <a:endParaRPr lang="en-US" dirty="0"/>
          </a:p>
          <a:p>
            <a:r>
              <a:rPr lang="en-US" dirty="0"/>
              <a:t>This example (Salary Calculator) is a higher-level integration test</a:t>
            </a:r>
            <a:r>
              <a:rPr lang="en-US" baseline="0" dirty="0"/>
              <a:t> with the </a:t>
            </a:r>
            <a:r>
              <a:rPr lang="en-US" baseline="0" dirty="0" err="1"/>
              <a:t>xBehave</a:t>
            </a:r>
            <a:r>
              <a:rPr lang="en-US" baseline="0" dirty="0"/>
              <a:t> framework</a:t>
            </a:r>
          </a:p>
          <a:p>
            <a:r>
              <a:rPr lang="en-US" baseline="0" dirty="0"/>
              <a:t>Explain</a:t>
            </a:r>
          </a:p>
          <a:p>
            <a:pPr lvl="1"/>
            <a:r>
              <a:rPr lang="en-US" baseline="0" dirty="0"/>
              <a:t>Input: Employee, Company</a:t>
            </a:r>
          </a:p>
          <a:p>
            <a:pPr lvl="1"/>
            <a:r>
              <a:rPr lang="en-US" baseline="0" dirty="0"/>
              <a:t>Output: Salary</a:t>
            </a:r>
          </a:p>
          <a:p>
            <a:pPr lvl="0"/>
            <a:r>
              <a:rPr lang="en-US" baseline="0" dirty="0"/>
              <a:t>BDD/ATDD uses Given/When/Then Steps</a:t>
            </a:r>
          </a:p>
          <a:p>
            <a:pPr lvl="0"/>
            <a:r>
              <a:rPr lang="en-US" baseline="0" dirty="0"/>
              <a:t>Explain the test steps</a:t>
            </a:r>
          </a:p>
          <a:p>
            <a:r>
              <a:rPr lang="en-US" dirty="0"/>
              <a:t>You see: </a:t>
            </a:r>
          </a:p>
          <a:p>
            <a:pPr lvl="1"/>
            <a:r>
              <a:rPr lang="en-US" dirty="0"/>
              <a:t>the tests is written in domain-specific human language</a:t>
            </a:r>
          </a:p>
          <a:p>
            <a:pPr lvl="1"/>
            <a:r>
              <a:rPr lang="en-US" dirty="0"/>
              <a:t>specifies the expected software </a:t>
            </a:r>
            <a:r>
              <a:rPr lang="en-US" dirty="0" err="1"/>
              <a:t>behaviour</a:t>
            </a:r>
            <a:r>
              <a:rPr lang="en-US" dirty="0"/>
              <a:t> </a:t>
            </a:r>
          </a:p>
          <a:p>
            <a:pPr lvl="1"/>
            <a:r>
              <a:rPr lang="en-US" dirty="0"/>
              <a:t>looks like "coded" acceptance criteria</a:t>
            </a:r>
          </a:p>
          <a:p>
            <a:pPr lvl="1"/>
            <a:r>
              <a:rPr lang="en-US" dirty="0"/>
              <a:t>Living documentation of your system (</a:t>
            </a:r>
            <a:r>
              <a:rPr lang="en-US" dirty="0">
                <a:hlinkClick r:id="rId5"/>
              </a:rPr>
              <a:t>Specification by example</a:t>
            </a:r>
            <a:r>
              <a:rPr lang="en-US" dirty="0"/>
              <a:t>)</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dirty="0"/>
              <a:t>Makes it easier to discuss with your team members (or even Stakeholders?)</a:t>
            </a:r>
          </a:p>
          <a:p>
            <a:r>
              <a:rPr lang="en-US" dirty="0"/>
              <a:t>Fluent Tests support the approach of </a:t>
            </a:r>
            <a:r>
              <a:rPr lang="en-US" baseline="0" dirty="0"/>
              <a:t>BDD/ATDD because:</a:t>
            </a:r>
            <a:endParaRPr lang="en-US" dirty="0"/>
          </a:p>
          <a:p>
            <a:pPr lvl="1"/>
            <a:r>
              <a:rPr lang="en-US" dirty="0"/>
              <a:t>The implementation of Given/When/Then steps could be written in place with the step definition</a:t>
            </a:r>
          </a:p>
          <a:p>
            <a:pPr lvl="1"/>
            <a:r>
              <a:rPr lang="en-US" dirty="0"/>
              <a:t>The implementation can be reused.</a:t>
            </a:r>
          </a:p>
          <a:p>
            <a:r>
              <a:rPr lang="en-US" dirty="0"/>
              <a:t>https://carbon.now.sh/oz94KmohxEMqbSwyBZVD</a:t>
            </a:r>
          </a:p>
        </p:txBody>
      </p:sp>
      <p:sp>
        <p:nvSpPr>
          <p:cNvPr id="4" name="Foliennummernplatzhalter 3"/>
          <p:cNvSpPr>
            <a:spLocks noGrp="1"/>
          </p:cNvSpPr>
          <p:nvPr>
            <p:ph type="sldNum" sz="quarter" idx="10"/>
          </p:nvPr>
        </p:nvSpPr>
        <p:spPr/>
        <p:txBody>
          <a:bodyPr/>
          <a:lstStyle/>
          <a:p>
            <a:fld id="{042C5124-4C40-4574-A599-2A4750070F64}" type="slidenum">
              <a:rPr lang="de-DE" smtClean="0"/>
              <a:pPr/>
              <a:t>10</a:t>
            </a:fld>
            <a:endParaRPr lang="de-DE"/>
          </a:p>
        </p:txBody>
      </p:sp>
    </p:spTree>
    <p:extLst>
      <p:ext uri="{BB962C8B-B14F-4D97-AF65-F5344CB8AC3E}">
        <p14:creationId xmlns:p14="http://schemas.microsoft.com/office/powerpoint/2010/main" val="2806191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Before</a:t>
            </a:r>
            <a:r>
              <a:rPr lang="de-CH" dirty="0"/>
              <a:t> I </a:t>
            </a:r>
            <a:r>
              <a:rPr lang="de-CH" dirty="0" err="1"/>
              <a:t>show</a:t>
            </a:r>
            <a:r>
              <a:rPr lang="de-CH" dirty="0"/>
              <a:t> </a:t>
            </a:r>
            <a:r>
              <a:rPr lang="de-CH" dirty="0" err="1"/>
              <a:t>you</a:t>
            </a:r>
            <a:r>
              <a:rPr lang="de-CH" dirty="0"/>
              <a:t> </a:t>
            </a:r>
            <a:r>
              <a:rPr lang="de-CH" dirty="0" err="1"/>
              <a:t>how</a:t>
            </a:r>
            <a:r>
              <a:rPr lang="de-CH" dirty="0"/>
              <a:t> </a:t>
            </a:r>
            <a:r>
              <a:rPr lang="de-CH" dirty="0" err="1"/>
              <a:t>to</a:t>
            </a:r>
            <a:r>
              <a:rPr lang="de-CH" dirty="0"/>
              <a:t> </a:t>
            </a:r>
            <a:r>
              <a:rPr lang="de-CH" dirty="0" err="1"/>
              <a:t>write</a:t>
            </a:r>
            <a:r>
              <a:rPr lang="de-CH" dirty="0"/>
              <a:t> </a:t>
            </a:r>
            <a:r>
              <a:rPr lang="de-CH" dirty="0" err="1"/>
              <a:t>better</a:t>
            </a:r>
            <a:r>
              <a:rPr lang="de-CH" dirty="0"/>
              <a:t> </a:t>
            </a:r>
            <a:r>
              <a:rPr lang="de-CH" dirty="0" err="1"/>
              <a:t>tests</a:t>
            </a:r>
            <a:r>
              <a:rPr lang="de-CH" dirty="0"/>
              <a:t>, </a:t>
            </a:r>
          </a:p>
          <a:p>
            <a:pPr lvl="1"/>
            <a:r>
              <a:rPr lang="de-CH" dirty="0" err="1"/>
              <a:t>lets</a:t>
            </a:r>
            <a:r>
              <a:rPr lang="de-CH" dirty="0"/>
              <a:t> </a:t>
            </a:r>
            <a:r>
              <a:rPr lang="de-CH" dirty="0" err="1"/>
              <a:t>see</a:t>
            </a:r>
            <a:r>
              <a:rPr lang="de-CH" dirty="0"/>
              <a:t> </a:t>
            </a:r>
            <a:r>
              <a:rPr lang="de-CH" dirty="0" err="1"/>
              <a:t>how</a:t>
            </a:r>
            <a:r>
              <a:rPr lang="de-CH" dirty="0"/>
              <a:t> </a:t>
            </a:r>
            <a:r>
              <a:rPr lang="de-CH" dirty="0" err="1"/>
              <a:t>the</a:t>
            </a:r>
            <a:r>
              <a:rPr lang="de-CH" dirty="0"/>
              <a:t> Acceptance Test will </a:t>
            </a:r>
            <a:r>
              <a:rPr lang="de-CH" dirty="0" err="1"/>
              <a:t>look</a:t>
            </a:r>
            <a:r>
              <a:rPr lang="de-CH" dirty="0"/>
              <a:t> like </a:t>
            </a:r>
            <a:r>
              <a:rPr lang="de-CH" dirty="0" err="1"/>
              <a:t>without</a:t>
            </a:r>
            <a:r>
              <a:rPr lang="de-CH" dirty="0"/>
              <a:t> </a:t>
            </a:r>
            <a:r>
              <a:rPr lang="de-CH" dirty="0" err="1"/>
              <a:t>Fluent</a:t>
            </a:r>
            <a:r>
              <a:rPr lang="de-CH" dirty="0"/>
              <a:t> Syntax</a:t>
            </a:r>
          </a:p>
          <a:p>
            <a:pPr lvl="1"/>
            <a:r>
              <a:rPr lang="de-CH" dirty="0"/>
              <a:t>Switch </a:t>
            </a:r>
            <a:r>
              <a:rPr lang="de-CH" dirty="0" err="1"/>
              <a:t>to</a:t>
            </a:r>
            <a:r>
              <a:rPr lang="de-CH" dirty="0"/>
              <a:t> DIE</a:t>
            </a:r>
          </a:p>
          <a:p>
            <a:pPr lvl="1"/>
            <a:r>
              <a:rPr lang="de-CH" dirty="0"/>
              <a:t>Show </a:t>
            </a:r>
            <a:r>
              <a:rPr lang="de-CH" sz="1800" dirty="0" err="1">
                <a:solidFill>
                  <a:srgbClr val="000000"/>
                </a:solidFill>
                <a:latin typeface="Cascadia Mono" panose="020B0609020000020004" pitchFamily="49" charset="0"/>
              </a:rPr>
              <a:t>FluentCompany.AcceptanceTests.Fluent.</a:t>
            </a:r>
            <a:r>
              <a:rPr lang="de-CH" dirty="0" err="1"/>
              <a:t>SalaryCalculationFeature</a:t>
            </a:r>
            <a:endParaRPr lang="de-CH" dirty="0"/>
          </a:p>
          <a:p>
            <a:pPr lvl="1"/>
            <a:r>
              <a:rPr lang="de-CH" dirty="0"/>
              <a:t>Show </a:t>
            </a:r>
            <a:r>
              <a:rPr lang="de-CH" sz="1800" dirty="0" err="1">
                <a:solidFill>
                  <a:srgbClr val="000000"/>
                </a:solidFill>
                <a:latin typeface="Cascadia Mono" panose="020B0609020000020004" pitchFamily="49" charset="0"/>
              </a:rPr>
              <a:t>FluentCompany.AcceptanceTests.Classic.</a:t>
            </a:r>
            <a:r>
              <a:rPr lang="de-CH" dirty="0" err="1"/>
              <a:t>SalaryCalculationFeature</a:t>
            </a:r>
            <a:endParaRPr lang="de-CH" dirty="0"/>
          </a:p>
          <a:p>
            <a:pPr lvl="1"/>
            <a:r>
              <a:rPr lang="de-CH" dirty="0"/>
              <a:t>Show </a:t>
            </a:r>
            <a:r>
              <a:rPr lang="de-CH" dirty="0" err="1"/>
              <a:t>unit</a:t>
            </a:r>
            <a:r>
              <a:rPr lang="de-CH" dirty="0"/>
              <a:t> </a:t>
            </a:r>
            <a:r>
              <a:rPr lang="de-CH" dirty="0" err="1"/>
              <a:t>test</a:t>
            </a:r>
            <a:r>
              <a:rPr lang="de-CH" dirty="0"/>
              <a:t> </a:t>
            </a:r>
            <a:r>
              <a:rPr lang="de-CH" dirty="0" err="1"/>
              <a:t>window</a:t>
            </a:r>
            <a:endParaRPr lang="de-CH" dirty="0"/>
          </a:p>
          <a:p>
            <a:pPr lvl="0"/>
            <a:r>
              <a:rPr lang="de-CH" dirty="0"/>
              <a:t>Show </a:t>
            </a:r>
            <a:r>
              <a:rPr lang="de-CH" dirty="0" err="1"/>
              <a:t>Github</a:t>
            </a:r>
            <a:r>
              <a:rPr lang="de-CH" dirty="0"/>
              <a:t> Repo/Page/Code Samples</a:t>
            </a:r>
          </a:p>
          <a:p>
            <a:pPr lvl="0"/>
            <a:r>
              <a:rPr lang="de-CH" dirty="0"/>
              <a:t>Show https://github.com/appgemacht/SimplifyYourUnitTestsWithFluentSyntax#how-to-write-better-tests</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FluentFoo.Foo</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FluentFoo.Tests.FactoryMethods.FooTest</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FluentFoo.Tests.Extensions.FooTest</a:t>
            </a:r>
            <a:endParaRPr lang="de-CH" dirty="0"/>
          </a:p>
          <a:p>
            <a:pPr lvl="0"/>
            <a:r>
              <a:rPr lang="de-CH" dirty="0"/>
              <a:t>Show </a:t>
            </a:r>
            <a:r>
              <a:rPr lang="de-CH" dirty="0" err="1"/>
              <a:t>FluentFoo.Tests.Builders.FooTest</a:t>
            </a:r>
            <a:endParaRPr lang="de-CH" dirty="0"/>
          </a:p>
          <a:p>
            <a:pPr lvl="0"/>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12</a:t>
            </a:fld>
            <a:endParaRPr lang="de-DE"/>
          </a:p>
        </p:txBody>
      </p:sp>
    </p:spTree>
    <p:extLst>
      <p:ext uri="{BB962C8B-B14F-4D97-AF65-F5344CB8AC3E}">
        <p14:creationId xmlns:p14="http://schemas.microsoft.com/office/powerpoint/2010/main" val="3401400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0" indent="0">
              <a:buNone/>
            </a:pPr>
            <a:r>
              <a:rPr lang="en-US" dirty="0"/>
              <a:t>Like always: </a:t>
            </a:r>
            <a:r>
              <a:rPr lang="en-US" dirty="0" err="1"/>
              <a:t>Immer</a:t>
            </a:r>
            <a:r>
              <a:rPr lang="en-US" dirty="0"/>
              <a:t> </a:t>
            </a:r>
            <a:r>
              <a:rPr lang="en-US" dirty="0" err="1"/>
              <a:t>im</a:t>
            </a:r>
            <a:r>
              <a:rPr lang="en-US" dirty="0"/>
              <a:t> “Mass” </a:t>
            </a:r>
            <a:r>
              <a:rPr lang="en-US" dirty="0" err="1"/>
              <a:t>geniessen</a:t>
            </a:r>
            <a:endParaRPr lang="en-US" dirty="0"/>
          </a:p>
          <a:p>
            <a:pPr marL="0" indent="0">
              <a:buNone/>
            </a:pPr>
            <a:r>
              <a:rPr lang="en-US" dirty="0"/>
              <a:t> </a:t>
            </a:r>
          </a:p>
          <a:p>
            <a:pPr marL="0" indent="0">
              <a:buNone/>
            </a:pPr>
            <a:r>
              <a:rPr lang="en-US" dirty="0"/>
              <a:t>Use it as much as necessary,</a:t>
            </a:r>
            <a:br>
              <a:rPr lang="en-US" dirty="0"/>
            </a:br>
            <a:r>
              <a:rPr lang="en-US" dirty="0"/>
              <a:t>as little as possible!</a:t>
            </a:r>
            <a:br>
              <a:rPr lang="de-CH" dirty="0"/>
            </a:br>
            <a:br>
              <a:rPr lang="de-CH" dirty="0"/>
            </a:br>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13</a:t>
            </a:fld>
            <a:endParaRPr lang="de-DE"/>
          </a:p>
        </p:txBody>
      </p:sp>
    </p:spTree>
    <p:extLst>
      <p:ext uri="{BB962C8B-B14F-4D97-AF65-F5344CB8AC3E}">
        <p14:creationId xmlns:p14="http://schemas.microsoft.com/office/powerpoint/2010/main" val="2845613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t>Good fluent APIs </a:t>
            </a:r>
            <a:r>
              <a:rPr lang="en-US" b="1" dirty="0"/>
              <a:t>take a while </a:t>
            </a:r>
            <a:r>
              <a:rPr lang="en-US" dirty="0"/>
              <a:t>to build.</a:t>
            </a:r>
          </a:p>
          <a:p>
            <a:r>
              <a:rPr lang="en-US" dirty="0"/>
              <a:t>Too complex test helpers can lead to </a:t>
            </a:r>
            <a:r>
              <a:rPr lang="en-US" b="1" dirty="0"/>
              <a:t>bugs in test code</a:t>
            </a:r>
          </a:p>
          <a:p>
            <a:r>
              <a:rPr lang="en-US" dirty="0"/>
              <a:t>Try to </a:t>
            </a:r>
            <a:r>
              <a:rPr lang="en-US" b="1" dirty="0"/>
              <a:t>improve your productive code</a:t>
            </a:r>
            <a:r>
              <a:rPr lang="en-US" dirty="0"/>
              <a:t>, so you </a:t>
            </a:r>
            <a:r>
              <a:rPr lang="en-US" b="1" dirty="0"/>
              <a:t>don’t even need test helpers</a:t>
            </a:r>
          </a:p>
          <a:p>
            <a:pPr lvl="1"/>
            <a:r>
              <a:rPr lang="en-US" sz="1800" b="0" i="0" kern="1200" dirty="0">
                <a:solidFill>
                  <a:schemeClr val="tx1"/>
                </a:solidFill>
                <a:effectLst/>
                <a:latin typeface="+mn-lt"/>
                <a:ea typeface="+mn-ea"/>
                <a:cs typeface="+mn-cs"/>
              </a:rPr>
              <a:t>use builders/helpers/static factory methods in production code</a:t>
            </a:r>
          </a:p>
          <a:p>
            <a:pPr lvl="1"/>
            <a:r>
              <a:rPr lang="en-US" sz="1800" b="0" i="0" kern="1200" dirty="0">
                <a:solidFill>
                  <a:schemeClr val="tx1"/>
                </a:solidFill>
                <a:effectLst/>
                <a:latin typeface="+mn-lt"/>
                <a:ea typeface="+mn-ea"/>
                <a:cs typeface="+mn-cs"/>
              </a:rPr>
              <a:t>use appropriate constructors or factory methods.</a:t>
            </a:r>
          </a:p>
          <a:p>
            <a:pPr lvl="1"/>
            <a:r>
              <a:rPr lang="en-US" sz="1800" b="0" i="0" kern="1200" dirty="0">
                <a:solidFill>
                  <a:schemeClr val="tx1"/>
                </a:solidFill>
                <a:effectLst/>
                <a:latin typeface="+mn-lt"/>
                <a:ea typeface="+mn-ea"/>
                <a:cs typeface="+mn-cs"/>
              </a:rPr>
              <a:t>separation of concerns, split productive class by features</a:t>
            </a:r>
          </a:p>
          <a:p>
            <a:pPr lvl="2"/>
            <a:r>
              <a:rPr lang="en-US" sz="1800" b="0" i="0" kern="1200" dirty="0" err="1">
                <a:solidFill>
                  <a:schemeClr val="tx1"/>
                </a:solidFill>
                <a:effectLst/>
                <a:latin typeface="+mn-lt"/>
                <a:ea typeface="+mn-ea"/>
                <a:cs typeface="+mn-cs"/>
              </a:rPr>
              <a:t>RoomFinder</a:t>
            </a:r>
            <a:r>
              <a:rPr lang="en-US" sz="1800" b="0" i="0" kern="1200" dirty="0">
                <a:solidFill>
                  <a:schemeClr val="tx1"/>
                </a:solidFill>
                <a:effectLst/>
                <a:latin typeface="+mn-lt"/>
                <a:ea typeface="+mn-ea"/>
                <a:cs typeface="+mn-cs"/>
              </a:rPr>
              <a:t>: separate sizing from coloring.</a:t>
            </a:r>
          </a:p>
          <a:p>
            <a:pPr lvl="1"/>
            <a:r>
              <a:rPr lang="en-US" sz="1800" b="0" i="0" kern="1200" dirty="0">
                <a:solidFill>
                  <a:schemeClr val="tx1"/>
                </a:solidFill>
                <a:effectLst/>
                <a:latin typeface="+mn-lt"/>
                <a:ea typeface="+mn-ea"/>
                <a:cs typeface="+mn-cs"/>
              </a:rPr>
              <a:t>validate parameter values and ensure the object is always consistent.</a:t>
            </a:r>
          </a:p>
          <a:p>
            <a:pPr lvl="1"/>
            <a:r>
              <a:rPr lang="en-US" sz="1800" b="0" i="0" kern="1200" dirty="0">
                <a:solidFill>
                  <a:schemeClr val="tx1"/>
                </a:solidFill>
                <a:effectLst/>
                <a:latin typeface="+mn-lt"/>
                <a:ea typeface="+mn-ea"/>
                <a:cs typeface="+mn-cs"/>
              </a:rPr>
              <a:t>make properties immutable if possible.</a:t>
            </a:r>
            <a:endParaRPr lang="en-US" dirty="0"/>
          </a:p>
          <a:p>
            <a:pPr lvl="1"/>
            <a:r>
              <a:rPr lang="en-US" sz="1800" b="0" i="0" kern="1200" dirty="0">
                <a:solidFill>
                  <a:schemeClr val="tx1"/>
                </a:solidFill>
                <a:effectLst/>
                <a:latin typeface="+mn-lt"/>
                <a:ea typeface="+mn-ea"/>
                <a:cs typeface="+mn-cs"/>
              </a:rPr>
              <a:t>One goal of Test First/TDD (red-green-refactor cycle)</a:t>
            </a:r>
          </a:p>
          <a:p>
            <a:pPr lvl="2"/>
            <a:r>
              <a:rPr lang="en-US" sz="1800" b="0" i="0" kern="1200" dirty="0">
                <a:solidFill>
                  <a:schemeClr val="tx1"/>
                </a:solidFill>
                <a:effectLst/>
                <a:latin typeface="+mn-lt"/>
                <a:ea typeface="+mn-ea"/>
                <a:cs typeface="+mn-cs"/>
              </a:rPr>
              <a:t>improve the design of your classes. </a:t>
            </a:r>
          </a:p>
          <a:p>
            <a:pPr lvl="2"/>
            <a:r>
              <a:rPr lang="en-US" sz="1800" b="0" i="0" kern="1200" dirty="0">
                <a:solidFill>
                  <a:schemeClr val="tx1"/>
                </a:solidFill>
                <a:effectLst/>
                <a:latin typeface="+mn-lt"/>
                <a:ea typeface="+mn-ea"/>
                <a:cs typeface="+mn-cs"/>
              </a:rPr>
              <a:t>instead of the design of your Fluent API</a:t>
            </a:r>
          </a:p>
          <a:p>
            <a:pPr lvl="1"/>
            <a:r>
              <a:rPr lang="en-US" dirty="0"/>
              <a:t>If your productive classes are mutable bags with getters and setters, named “DTOs”</a:t>
            </a:r>
          </a:p>
          <a:p>
            <a:pPr lvl="1"/>
            <a:r>
              <a:rPr lang="de-CH" dirty="0"/>
              <a:t>See </a:t>
            </a:r>
            <a:r>
              <a:rPr lang="de-CH" dirty="0" err="1">
                <a:hlinkClick r:id="rId3"/>
              </a:rPr>
              <a:t>AnemicDomainModel</a:t>
            </a:r>
            <a:r>
              <a:rPr lang="de-CH" dirty="0"/>
              <a:t> (Martin Fowler).</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Put more </a:t>
            </a:r>
            <a:r>
              <a:rPr lang="en-US" sz="1800" b="0" i="0" kern="1200" dirty="0" err="1">
                <a:solidFill>
                  <a:schemeClr val="tx1"/>
                </a:solidFill>
                <a:effectLst/>
                <a:latin typeface="+mn-lt"/>
                <a:ea typeface="+mn-ea"/>
                <a:cs typeface="+mn-cs"/>
              </a:rPr>
              <a:t>behaviour</a:t>
            </a:r>
            <a:r>
              <a:rPr lang="en-US" sz="1800" b="0" i="0" kern="1200" dirty="0">
                <a:solidFill>
                  <a:schemeClr val="tx1"/>
                </a:solidFill>
                <a:effectLst/>
                <a:latin typeface="+mn-lt"/>
                <a:ea typeface="+mn-ea"/>
                <a:cs typeface="+mn-cs"/>
              </a:rPr>
              <a:t> into your domain objects.</a:t>
            </a:r>
            <a:endParaRPr lang="de-CH" dirty="0"/>
          </a:p>
          <a:p>
            <a:pPr lvl="1"/>
            <a:r>
              <a:rPr lang="en-US" dirty="0"/>
              <a:t>Prefer object-oriented over procedural style</a:t>
            </a:r>
          </a:p>
          <a:p>
            <a:r>
              <a:rPr lang="en-US" dirty="0"/>
              <a:t>For legacy code: </a:t>
            </a:r>
          </a:p>
          <a:p>
            <a:pPr lvl="1"/>
            <a:r>
              <a:rPr lang="en-US" dirty="0"/>
              <a:t>Create Tests and Test Helpers around it</a:t>
            </a:r>
          </a:p>
          <a:p>
            <a:pPr lvl="1"/>
            <a:r>
              <a:rPr lang="en-US" dirty="0"/>
              <a:t>Refactor productive code step by step, so you can remove the Test Helpers</a:t>
            </a:r>
            <a:endParaRPr lang="en-US" sz="1800" b="0" i="0" kern="1200" dirty="0">
              <a:solidFill>
                <a:schemeClr val="tx1"/>
              </a:solidFill>
              <a:effectLst/>
              <a:latin typeface="+mn-lt"/>
              <a:ea typeface="+mn-ea"/>
              <a:cs typeface="+mn-cs"/>
            </a:endParaRPr>
          </a:p>
          <a:p>
            <a:pPr lvl="0"/>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14</a:t>
            </a:fld>
            <a:endParaRPr lang="de-DE"/>
          </a:p>
        </p:txBody>
      </p:sp>
    </p:spTree>
    <p:extLst>
      <p:ext uri="{BB962C8B-B14F-4D97-AF65-F5344CB8AC3E}">
        <p14:creationId xmlns:p14="http://schemas.microsoft.com/office/powerpoint/2010/main" val="3409446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Show final </a:t>
            </a:r>
            <a:r>
              <a:rPr lang="de-CH" dirty="0" err="1"/>
              <a:t>slide</a:t>
            </a:r>
            <a:r>
              <a:rPr lang="de-CH" dirty="0"/>
              <a:t> and switch </a:t>
            </a:r>
            <a:r>
              <a:rPr lang="de-CH" dirty="0" err="1"/>
              <a:t>to</a:t>
            </a:r>
            <a:r>
              <a:rPr lang="de-CH" dirty="0"/>
              <a:t> IDE</a:t>
            </a:r>
          </a:p>
        </p:txBody>
      </p:sp>
      <p:sp>
        <p:nvSpPr>
          <p:cNvPr id="4" name="Foliennummernplatzhalter 3"/>
          <p:cNvSpPr>
            <a:spLocks noGrp="1"/>
          </p:cNvSpPr>
          <p:nvPr>
            <p:ph type="sldNum" sz="quarter" idx="5"/>
          </p:nvPr>
        </p:nvSpPr>
        <p:spPr/>
        <p:txBody>
          <a:bodyPr/>
          <a:lstStyle/>
          <a:p>
            <a:fld id="{042C5124-4C40-4574-A599-2A4750070F64}" type="slidenum">
              <a:rPr lang="de-DE" smtClean="0"/>
              <a:pPr/>
              <a:t>15</a:t>
            </a:fld>
            <a:endParaRPr lang="de-DE"/>
          </a:p>
        </p:txBody>
      </p:sp>
    </p:spTree>
    <p:extLst>
      <p:ext uri="{BB962C8B-B14F-4D97-AF65-F5344CB8AC3E}">
        <p14:creationId xmlns:p14="http://schemas.microsoft.com/office/powerpoint/2010/main" val="2631231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Noser Blog Post </a:t>
            </a:r>
            <a:r>
              <a:rPr lang="de-CH" dirty="0" err="1"/>
              <a:t>coming</a:t>
            </a:r>
            <a:r>
              <a:rPr lang="de-CH" dirty="0"/>
              <a:t> </a:t>
            </a:r>
            <a:r>
              <a:rPr lang="de-CH" dirty="0" err="1"/>
              <a:t>soon</a:t>
            </a:r>
            <a:endParaRPr lang="de-CH" dirty="0"/>
          </a:p>
          <a:p>
            <a:r>
              <a:rPr lang="de-CH" dirty="0"/>
              <a:t>Switch </a:t>
            </a:r>
            <a:r>
              <a:rPr lang="de-CH" dirty="0" err="1"/>
              <a:t>to</a:t>
            </a:r>
            <a:r>
              <a:rPr lang="de-CH" dirty="0"/>
              <a:t> IDE</a:t>
            </a:r>
          </a:p>
        </p:txBody>
      </p:sp>
      <p:sp>
        <p:nvSpPr>
          <p:cNvPr id="4" name="Foliennummernplatzhalter 3"/>
          <p:cNvSpPr>
            <a:spLocks noGrp="1"/>
          </p:cNvSpPr>
          <p:nvPr>
            <p:ph type="sldNum" sz="quarter" idx="10"/>
          </p:nvPr>
        </p:nvSpPr>
        <p:spPr/>
        <p:txBody>
          <a:bodyPr/>
          <a:lstStyle/>
          <a:p>
            <a:fld id="{042C5124-4C40-4574-A599-2A4750070F64}" type="slidenum">
              <a:rPr lang="de-DE" smtClean="0"/>
              <a:pPr/>
              <a:t>16</a:t>
            </a:fld>
            <a:endParaRPr lang="de-DE"/>
          </a:p>
        </p:txBody>
      </p:sp>
    </p:spTree>
    <p:extLst>
      <p:ext uri="{BB962C8B-B14F-4D97-AF65-F5344CB8AC3E}">
        <p14:creationId xmlns:p14="http://schemas.microsoft.com/office/powerpoint/2010/main" val="4083513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hlinkClick r:id="rId3"/>
              </a:rPr>
              <a:t>Example</a:t>
            </a:r>
            <a:endParaRPr lang="en-US" dirty="0"/>
          </a:p>
          <a:p>
            <a:r>
              <a:rPr lang="en-US" dirty="0"/>
              <a:t>What</a:t>
            </a:r>
          </a:p>
          <a:p>
            <a:r>
              <a:rPr lang="de-CH" dirty="0" err="1"/>
              <a:t>Why</a:t>
            </a:r>
            <a:endParaRPr lang="de-CH" dirty="0"/>
          </a:p>
          <a:p>
            <a:r>
              <a:rPr lang="en-US" dirty="0"/>
              <a:t>How</a:t>
            </a:r>
          </a:p>
          <a:p>
            <a:r>
              <a:rPr lang="en-US" dirty="0"/>
              <a:t>How not</a:t>
            </a:r>
          </a:p>
          <a:p>
            <a:r>
              <a:rPr lang="en-US" dirty="0"/>
              <a:t>If enough time: more </a:t>
            </a:r>
            <a:r>
              <a:rPr lang="en-US" dirty="0">
                <a:hlinkClick r:id="rId4"/>
              </a:rPr>
              <a:t>.NET Code Samples</a:t>
            </a:r>
            <a:endParaRPr lang="en-US" dirty="0"/>
          </a:p>
          <a:p>
            <a:endParaRPr lang="en-US" dirty="0"/>
          </a:p>
          <a:p>
            <a:pPr marL="0" indent="0">
              <a:buNone/>
            </a:pPr>
            <a:r>
              <a:rPr lang="en-US" dirty="0"/>
              <a:t>You can clone the sample repo (Share link in chat)</a:t>
            </a:r>
          </a:p>
          <a:p>
            <a:r>
              <a:rPr lang="de-CH" dirty="0">
                <a:hlinkClick r:id="rId5"/>
              </a:rPr>
              <a:t>github.com/</a:t>
            </a:r>
            <a:r>
              <a:rPr lang="de-CH" dirty="0" err="1">
                <a:hlinkClick r:id="rId5"/>
              </a:rPr>
              <a:t>appgemacht</a:t>
            </a:r>
            <a:r>
              <a:rPr lang="de-CH" dirty="0">
                <a:hlinkClick r:id="rId5"/>
              </a:rPr>
              <a:t>/</a:t>
            </a:r>
            <a:r>
              <a:rPr lang="de-CH" dirty="0" err="1">
                <a:hlinkClick r:id="rId5"/>
              </a:rPr>
              <a:t>SimplifyYourUnitTestsWithFluentSyntax</a:t>
            </a:r>
            <a:endParaRPr lang="de-CH" dirty="0"/>
          </a:p>
          <a:p>
            <a:endParaRPr lang="de-CH" dirty="0"/>
          </a:p>
        </p:txBody>
      </p:sp>
      <p:sp>
        <p:nvSpPr>
          <p:cNvPr id="4" name="Foliennummernplatzhalter 3"/>
          <p:cNvSpPr>
            <a:spLocks noGrp="1"/>
          </p:cNvSpPr>
          <p:nvPr>
            <p:ph type="sldNum" sz="quarter" idx="5"/>
          </p:nvPr>
        </p:nvSpPr>
        <p:spPr/>
        <p:txBody>
          <a:bodyPr/>
          <a:lstStyle/>
          <a:p>
            <a:fld id="{042C5124-4C40-4574-A599-2A4750070F64}" type="slidenum">
              <a:rPr lang="de-DE" smtClean="0"/>
              <a:pPr/>
              <a:t>2</a:t>
            </a:fld>
            <a:endParaRPr lang="de-DE"/>
          </a:p>
        </p:txBody>
      </p:sp>
    </p:spTree>
    <p:extLst>
      <p:ext uri="{BB962C8B-B14F-4D97-AF65-F5344CB8AC3E}">
        <p14:creationId xmlns:p14="http://schemas.microsoft.com/office/powerpoint/2010/main" val="936430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Next Slide</a:t>
            </a:r>
          </a:p>
        </p:txBody>
      </p:sp>
      <p:sp>
        <p:nvSpPr>
          <p:cNvPr id="4" name="Foliennummernplatzhalter 3"/>
          <p:cNvSpPr>
            <a:spLocks noGrp="1"/>
          </p:cNvSpPr>
          <p:nvPr>
            <p:ph type="sldNum" sz="quarter" idx="5"/>
          </p:nvPr>
        </p:nvSpPr>
        <p:spPr/>
        <p:txBody>
          <a:bodyPr/>
          <a:lstStyle/>
          <a:p>
            <a:fld id="{042C5124-4C40-4574-A599-2A4750070F64}" type="slidenum">
              <a:rPr lang="de-DE" smtClean="0"/>
              <a:pPr/>
              <a:t>3</a:t>
            </a:fld>
            <a:endParaRPr lang="de-DE"/>
          </a:p>
        </p:txBody>
      </p:sp>
    </p:spTree>
    <p:extLst>
      <p:ext uri="{BB962C8B-B14F-4D97-AF65-F5344CB8AC3E}">
        <p14:creationId xmlns:p14="http://schemas.microsoft.com/office/powerpoint/2010/main" val="1680749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216000" indent="-216000"/>
            <a:r>
              <a:rPr lang="de-CH" dirty="0"/>
              <a:t>Switch </a:t>
            </a:r>
            <a:r>
              <a:rPr lang="de-CH" dirty="0" err="1"/>
              <a:t>to</a:t>
            </a:r>
            <a:r>
              <a:rPr lang="de-CH" dirty="0"/>
              <a:t> IDE.</a:t>
            </a:r>
            <a:r>
              <a:rPr lang="de-CH" baseline="0" dirty="0"/>
              <a:t> </a:t>
            </a:r>
          </a:p>
          <a:p>
            <a:pPr marL="216000" indent="-216000"/>
            <a:r>
              <a:rPr lang="de-CH" baseline="0" dirty="0"/>
              <a:t>Show </a:t>
            </a:r>
            <a:r>
              <a:rPr lang="de-CH" dirty="0" err="1"/>
              <a:t>RoomFinderTest</a:t>
            </a:r>
            <a:r>
              <a:rPr lang="de-CH" dirty="0"/>
              <a:t> Classic (large)</a:t>
            </a:r>
          </a:p>
          <a:p>
            <a:pPr marL="216000" indent="-216000"/>
            <a:r>
              <a:rPr lang="de-CH" dirty="0"/>
              <a:t>Show </a:t>
            </a:r>
            <a:r>
              <a:rPr lang="de-CH" dirty="0" err="1"/>
              <a:t>House.cs</a:t>
            </a:r>
            <a:endParaRPr lang="de-CH" dirty="0"/>
          </a:p>
          <a:p>
            <a:pPr marL="216000" indent="-216000"/>
            <a:r>
              <a:rPr lang="de-CH" dirty="0"/>
              <a:t>Show </a:t>
            </a:r>
            <a:r>
              <a:rPr lang="de-CH" dirty="0" err="1"/>
              <a:t>RoomFinder</a:t>
            </a:r>
            <a:endParaRPr lang="de-CH" dirty="0"/>
          </a:p>
          <a:p>
            <a:pPr marL="216000" indent="-216000"/>
            <a:r>
              <a:rPr lang="de-CH" dirty="0"/>
              <a:t>Show </a:t>
            </a:r>
            <a:r>
              <a:rPr lang="de-CH" dirty="0" err="1"/>
              <a:t>RoomFinderTest</a:t>
            </a:r>
            <a:r>
              <a:rPr lang="de-CH" dirty="0"/>
              <a:t> Classic (large)</a:t>
            </a:r>
          </a:p>
          <a:p>
            <a:pPr marL="216000" indent="-216000"/>
            <a:r>
              <a:rPr lang="de-CH" dirty="0"/>
              <a:t>Show </a:t>
            </a:r>
            <a:r>
              <a:rPr lang="de-CH" dirty="0" err="1"/>
              <a:t>RoomFinderTest</a:t>
            </a:r>
            <a:r>
              <a:rPr lang="de-CH" dirty="0"/>
              <a:t> </a:t>
            </a:r>
            <a:r>
              <a:rPr lang="de-CH" dirty="0" err="1"/>
              <a:t>Extensions</a:t>
            </a:r>
            <a:r>
              <a:rPr lang="de-CH" dirty="0"/>
              <a:t> (</a:t>
            </a:r>
            <a:r>
              <a:rPr lang="de-CH" dirty="0" err="1"/>
              <a:t>small</a:t>
            </a:r>
            <a:r>
              <a:rPr lang="de-CH" dirty="0"/>
              <a:t>)</a:t>
            </a:r>
          </a:p>
          <a:p>
            <a:pPr marL="216000" indent="-216000"/>
            <a:r>
              <a:rPr lang="de-CH" dirty="0"/>
              <a:t>Show </a:t>
            </a:r>
            <a:r>
              <a:rPr lang="de-CH" dirty="0" err="1"/>
              <a:t>RoomFinderTest</a:t>
            </a:r>
            <a:r>
              <a:rPr lang="de-CH" dirty="0"/>
              <a:t> </a:t>
            </a:r>
            <a:r>
              <a:rPr lang="de-CH" dirty="0" err="1"/>
              <a:t>Builder</a:t>
            </a:r>
            <a:r>
              <a:rPr lang="de-CH" dirty="0"/>
              <a:t> (</a:t>
            </a:r>
            <a:r>
              <a:rPr lang="de-CH" dirty="0" err="1"/>
              <a:t>small</a:t>
            </a:r>
            <a:r>
              <a:rPr lang="de-CH" dirty="0"/>
              <a:t>)</a:t>
            </a:r>
          </a:p>
          <a:p>
            <a:endParaRPr lang="de-CH" dirty="0"/>
          </a:p>
          <a:p>
            <a:r>
              <a:rPr lang="de-CH" dirty="0"/>
              <a:t>https://carbon.now.sh/nPIJ2FX2mlz5QKcSxInP</a:t>
            </a:r>
            <a:br>
              <a:rPr lang="de-CH" dirty="0"/>
            </a:br>
            <a:br>
              <a:rPr lang="de-CH" dirty="0"/>
            </a:br>
            <a:endParaRPr lang="de-CH" dirty="0"/>
          </a:p>
          <a:p>
            <a:pPr marL="0" indent="0">
              <a:buNone/>
            </a:pPr>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4</a:t>
            </a:fld>
            <a:endParaRPr lang="de-DE"/>
          </a:p>
        </p:txBody>
      </p:sp>
    </p:spTree>
    <p:extLst>
      <p:ext uri="{BB962C8B-B14F-4D97-AF65-F5344CB8AC3E}">
        <p14:creationId xmlns:p14="http://schemas.microsoft.com/office/powerpoint/2010/main" val="2819013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https://carbon.now.sh/HOkxueZRJprR76cYCTzf</a:t>
            </a:r>
          </a:p>
        </p:txBody>
      </p:sp>
      <p:sp>
        <p:nvSpPr>
          <p:cNvPr id="4" name="Foliennummernplatzhalter 3"/>
          <p:cNvSpPr>
            <a:spLocks noGrp="1"/>
          </p:cNvSpPr>
          <p:nvPr>
            <p:ph type="sldNum" sz="quarter" idx="10"/>
          </p:nvPr>
        </p:nvSpPr>
        <p:spPr/>
        <p:txBody>
          <a:bodyPr/>
          <a:lstStyle/>
          <a:p>
            <a:fld id="{042C5124-4C40-4574-A599-2A4750070F64}" type="slidenum">
              <a:rPr lang="de-DE" smtClean="0"/>
              <a:pPr/>
              <a:t>5</a:t>
            </a:fld>
            <a:endParaRPr lang="de-DE"/>
          </a:p>
        </p:txBody>
      </p:sp>
    </p:spTree>
    <p:extLst>
      <p:ext uri="{BB962C8B-B14F-4D97-AF65-F5344CB8AC3E}">
        <p14:creationId xmlns:p14="http://schemas.microsoft.com/office/powerpoint/2010/main" val="316482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sz="1800" dirty="0">
                <a:latin typeface="-apple-system"/>
              </a:rPr>
              <a:t>Test API</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I'm also mentioning some other best practices for tests without Fluent Syntax.</a:t>
            </a:r>
            <a:endParaRPr lang="de-CH" sz="1800" dirty="0">
              <a:latin typeface="-apple-system"/>
              <a:hlinkClick r:id="rId3"/>
            </a:endParaRPr>
          </a:p>
          <a:p>
            <a:r>
              <a:rPr lang="de-CH" sz="1800" dirty="0" err="1">
                <a:latin typeface="-apple-system"/>
                <a:hlinkClick r:id="rId3"/>
              </a:rPr>
              <a:t>Fluent</a:t>
            </a:r>
            <a:r>
              <a:rPr lang="de-CH" sz="1800" dirty="0">
                <a:latin typeface="-apple-system"/>
                <a:hlinkClick r:id="rId3"/>
              </a:rPr>
              <a:t> interface</a:t>
            </a:r>
            <a:r>
              <a:rPr lang="de-CH" sz="1800" dirty="0">
                <a:latin typeface="-apple-system"/>
              </a:rPr>
              <a:t>, </a:t>
            </a:r>
            <a:r>
              <a:rPr lang="de-CH" sz="1800" dirty="0" err="1">
                <a:latin typeface="-apple-system"/>
              </a:rPr>
              <a:t>Fluent</a:t>
            </a:r>
            <a:r>
              <a:rPr lang="de-CH" sz="1800" dirty="0">
                <a:latin typeface="-apple-system"/>
              </a:rPr>
              <a:t> API</a:t>
            </a:r>
          </a:p>
          <a:p>
            <a:r>
              <a:rPr lang="de-CH" sz="1800" dirty="0">
                <a:latin typeface="-apple-system"/>
              </a:rPr>
              <a:t>Show Customer</a:t>
            </a:r>
          </a:p>
          <a:p>
            <a:r>
              <a:rPr lang="en-US" sz="1800" dirty="0"/>
              <a:t>An API using </a:t>
            </a:r>
            <a:r>
              <a:rPr lang="en-US" sz="1800" dirty="0">
                <a:hlinkClick r:id="rId4"/>
              </a:rPr>
              <a:t>method chaining</a:t>
            </a:r>
            <a:endParaRPr lang="en-US" sz="1800" dirty="0"/>
          </a:p>
          <a:p>
            <a:r>
              <a:rPr lang="en-US" sz="1800" dirty="0"/>
              <a:t>Show Create()</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Implemented with the </a:t>
            </a:r>
            <a:r>
              <a:rPr lang="en-US" sz="1800" dirty="0">
                <a:hlinkClick r:id="rId5"/>
              </a:rPr>
              <a:t>builder pattern</a:t>
            </a:r>
            <a:r>
              <a:rPr lang="en-US" sz="1800" dirty="0"/>
              <a:t> (returning ‘this’)</a:t>
            </a:r>
          </a:p>
          <a:p>
            <a:r>
              <a:rPr lang="en-US" sz="1800" dirty="0"/>
              <a:t>Show Named(…), </a:t>
            </a:r>
            <a:r>
              <a:rPr lang="en-US" sz="1800" dirty="0" err="1"/>
              <a:t>LivingAt</a:t>
            </a:r>
            <a:r>
              <a:rPr lang="en-US" sz="1800" dirty="0"/>
              <a:t>(…)</a:t>
            </a:r>
          </a:p>
          <a:p>
            <a:r>
              <a:rPr lang="en-US" sz="1800" dirty="0"/>
              <a:t>Goals: </a:t>
            </a:r>
          </a:p>
          <a:p>
            <a:pPr lvl="1"/>
            <a:r>
              <a:rPr lang="en-US" sz="1800" dirty="0"/>
              <a:t>write in </a:t>
            </a:r>
            <a:r>
              <a:rPr lang="en-US" sz="1800" b="1" dirty="0"/>
              <a:t>natural human language</a:t>
            </a:r>
          </a:p>
          <a:p>
            <a:pPr lvl="1"/>
            <a:r>
              <a:rPr lang="en-US" sz="1800" dirty="0"/>
              <a:t>make the code more </a:t>
            </a:r>
            <a:r>
              <a:rPr lang="en-US" sz="1800" b="1" dirty="0"/>
              <a:t>domain-specific</a:t>
            </a:r>
            <a:r>
              <a:rPr lang="en-US" sz="1800" dirty="0"/>
              <a:t> (DSL)</a:t>
            </a:r>
          </a:p>
          <a:p>
            <a:pPr lvl="1"/>
            <a:r>
              <a:rPr lang="en-US" sz="1800" b="1" dirty="0"/>
              <a:t>decouple</a:t>
            </a:r>
            <a:r>
              <a:rPr lang="en-US" sz="1800" dirty="0"/>
              <a:t> creation from the object/data itself</a:t>
            </a:r>
          </a:p>
          <a:p>
            <a:r>
              <a:rPr lang="en-US" sz="1800" dirty="0"/>
              <a:t>Popular libraries: </a:t>
            </a:r>
          </a:p>
          <a:p>
            <a:pPr lvl="1"/>
            <a:r>
              <a:rPr lang="de-CH" sz="1800" dirty="0"/>
              <a:t>C# LINQ (Query </a:t>
            </a:r>
            <a:r>
              <a:rPr lang="de-CH" sz="1800" dirty="0" err="1"/>
              <a:t>language</a:t>
            </a:r>
            <a:r>
              <a:rPr lang="de-CH" sz="1800" dirty="0"/>
              <a:t>, SQL-like/</a:t>
            </a:r>
            <a:r>
              <a:rPr lang="de-CH" sz="1800" dirty="0" err="1"/>
              <a:t>FluentAssertions</a:t>
            </a:r>
            <a:r>
              <a:rPr lang="de-CH" sz="1800" dirty="0"/>
              <a:t> (</a:t>
            </a:r>
            <a:r>
              <a:rPr lang="de-CH" sz="1800" dirty="0" err="1"/>
              <a:t>see</a:t>
            </a:r>
            <a:r>
              <a:rPr lang="de-CH" sz="1800" dirty="0"/>
              <a:t> </a:t>
            </a:r>
            <a:r>
              <a:rPr lang="de-CH" sz="1800" dirty="0" err="1"/>
              <a:t>TestCase</a:t>
            </a:r>
            <a:r>
              <a:rPr lang="de-CH" sz="1800" dirty="0"/>
              <a:t> </a:t>
            </a:r>
            <a:r>
              <a:rPr lang="de-CH" sz="1800" dirty="0" err="1"/>
              <a:t>Assert</a:t>
            </a:r>
            <a:r>
              <a:rPr lang="de-CH" sz="1800" dirty="0"/>
              <a:t> </a:t>
            </a:r>
            <a:r>
              <a:rPr lang="de-CH" sz="1800" dirty="0" err="1"/>
              <a:t>Steps</a:t>
            </a:r>
            <a:r>
              <a:rPr lang="de-CH" sz="1800" dirty="0"/>
              <a:t>)</a:t>
            </a:r>
          </a:p>
          <a:p>
            <a:pPr lvl="1"/>
            <a:r>
              <a:rPr lang="de-CH" sz="1800" dirty="0"/>
              <a:t>Java Stream API/</a:t>
            </a:r>
            <a:r>
              <a:rPr lang="de-CH" sz="1800" dirty="0" err="1"/>
              <a:t>AssertJ</a:t>
            </a:r>
            <a:r>
              <a:rPr lang="de-CH" sz="1800" dirty="0"/>
              <a:t> (analog C#)</a:t>
            </a:r>
          </a:p>
          <a:p>
            <a:pPr lvl="1"/>
            <a:r>
              <a:rPr lang="de-CH" sz="1800" dirty="0" err="1"/>
              <a:t>Javascript</a:t>
            </a:r>
            <a:r>
              <a:rPr lang="de-CH" sz="1800" dirty="0"/>
              <a:t> </a:t>
            </a:r>
            <a:r>
              <a:rPr lang="de-CH" sz="1800" dirty="0" err="1"/>
              <a:t>jQuery</a:t>
            </a:r>
            <a:r>
              <a:rPr lang="de-CH" sz="1800" dirty="0"/>
              <a:t>/Jasmine (UI </a:t>
            </a:r>
            <a:r>
              <a:rPr lang="de-CH" sz="1800" dirty="0" err="1"/>
              <a:t>testing</a:t>
            </a:r>
            <a:r>
              <a:rPr lang="de-CH" sz="1800" dirty="0"/>
              <a:t>)...</a:t>
            </a:r>
          </a:p>
          <a:p>
            <a:endParaRPr lang="en-US" sz="1800" b="0" i="0" kern="1200" dirty="0">
              <a:solidFill>
                <a:schemeClr val="tx1"/>
              </a:solidFill>
              <a:effectLst/>
              <a:latin typeface="+mn-lt"/>
              <a:ea typeface="+mn-ea"/>
              <a:cs typeface="+mn-cs"/>
            </a:endParaRPr>
          </a:p>
          <a:p>
            <a:endParaRPr lang="de-CH" dirty="0"/>
          </a:p>
          <a:p>
            <a:endParaRPr lang="de-CH" dirty="0"/>
          </a:p>
          <a:p>
            <a:r>
              <a:rPr lang="de-CH" dirty="0"/>
              <a:t>https://carbon.now.sh/zDtsRMfvpfwTueRan8vu</a:t>
            </a:r>
          </a:p>
        </p:txBody>
      </p:sp>
      <p:sp>
        <p:nvSpPr>
          <p:cNvPr id="4" name="Foliennummernplatzhalter 3"/>
          <p:cNvSpPr>
            <a:spLocks noGrp="1"/>
          </p:cNvSpPr>
          <p:nvPr>
            <p:ph type="sldNum" sz="quarter" idx="10"/>
          </p:nvPr>
        </p:nvSpPr>
        <p:spPr/>
        <p:txBody>
          <a:bodyPr/>
          <a:lstStyle/>
          <a:p>
            <a:fld id="{042C5124-4C40-4574-A599-2A4750070F64}" type="slidenum">
              <a:rPr lang="de-DE" smtClean="0"/>
              <a:pPr/>
              <a:t>6</a:t>
            </a:fld>
            <a:endParaRPr lang="de-DE"/>
          </a:p>
        </p:txBody>
      </p:sp>
    </p:spTree>
    <p:extLst>
      <p:ext uri="{BB962C8B-B14F-4D97-AF65-F5344CB8AC3E}">
        <p14:creationId xmlns:p14="http://schemas.microsoft.com/office/powerpoint/2010/main" val="4166284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Before</a:t>
            </a:r>
            <a:r>
              <a:rPr lang="de-CH" dirty="0"/>
              <a:t> </a:t>
            </a:r>
            <a:r>
              <a:rPr lang="de-CH" dirty="0" err="1"/>
              <a:t>we</a:t>
            </a:r>
            <a:r>
              <a:rPr lang="de-CH" dirty="0"/>
              <a:t> </a:t>
            </a:r>
            <a:r>
              <a:rPr lang="de-CH" dirty="0" err="1"/>
              <a:t>see</a:t>
            </a:r>
            <a:r>
              <a:rPr lang="de-CH" dirty="0"/>
              <a:t> </a:t>
            </a:r>
            <a:r>
              <a:rPr lang="de-CH" dirty="0" err="1"/>
              <a:t>the</a:t>
            </a:r>
            <a:r>
              <a:rPr lang="de-CH" dirty="0"/>
              <a:t> Advantages </a:t>
            </a:r>
            <a:r>
              <a:rPr lang="de-CH" dirty="0" err="1"/>
              <a:t>of</a:t>
            </a:r>
            <a:r>
              <a:rPr lang="de-CH" dirty="0"/>
              <a:t> </a:t>
            </a:r>
            <a:r>
              <a:rPr lang="de-CH" dirty="0" err="1"/>
              <a:t>Fluent</a:t>
            </a:r>
            <a:r>
              <a:rPr lang="de-CH" dirty="0"/>
              <a:t> Syntax, I </a:t>
            </a:r>
            <a:r>
              <a:rPr lang="de-CH" dirty="0" err="1"/>
              <a:t>show</a:t>
            </a:r>
            <a:r>
              <a:rPr lang="de-CH" dirty="0"/>
              <a:t> </a:t>
            </a:r>
            <a:r>
              <a:rPr lang="de-CH" dirty="0" err="1"/>
              <a:t>you</a:t>
            </a:r>
            <a:r>
              <a:rPr lang="de-CH" dirty="0"/>
              <a:t> a </a:t>
            </a:r>
            <a:r>
              <a:rPr lang="de-CH" dirty="0" err="1"/>
              <a:t>quote</a:t>
            </a:r>
            <a:r>
              <a:rPr lang="de-CH" dirty="0"/>
              <a:t> </a:t>
            </a:r>
            <a:r>
              <a:rPr lang="de-CH" dirty="0" err="1"/>
              <a:t>of</a:t>
            </a:r>
            <a:r>
              <a:rPr lang="de-CH" dirty="0"/>
              <a:t> a </a:t>
            </a:r>
            <a:r>
              <a:rPr lang="de-CH" dirty="0" err="1"/>
              <a:t>famous</a:t>
            </a:r>
            <a:r>
              <a:rPr lang="de-CH" dirty="0"/>
              <a:t> </a:t>
            </a:r>
            <a:r>
              <a:rPr lang="de-CH" dirty="0" err="1"/>
              <a:t>russian</a:t>
            </a:r>
            <a:r>
              <a:rPr lang="de-CH" dirty="0"/>
              <a:t> </a:t>
            </a:r>
            <a:r>
              <a:rPr lang="de-CH" dirty="0" err="1"/>
              <a:t>writer</a:t>
            </a:r>
            <a:r>
              <a:rPr lang="de-CH" dirty="0"/>
              <a:t>, Anton Chekhov</a:t>
            </a:r>
          </a:p>
        </p:txBody>
      </p:sp>
      <p:sp>
        <p:nvSpPr>
          <p:cNvPr id="4" name="Foliennummernplatzhalter 3"/>
          <p:cNvSpPr>
            <a:spLocks noGrp="1"/>
          </p:cNvSpPr>
          <p:nvPr>
            <p:ph type="sldNum" sz="quarter" idx="5"/>
          </p:nvPr>
        </p:nvSpPr>
        <p:spPr/>
        <p:txBody>
          <a:bodyPr/>
          <a:lstStyle/>
          <a:p>
            <a:fld id="{042C5124-4C40-4574-A599-2A4750070F64}" type="slidenum">
              <a:rPr lang="de-DE" smtClean="0"/>
              <a:pPr/>
              <a:t>7</a:t>
            </a:fld>
            <a:endParaRPr lang="de-DE"/>
          </a:p>
        </p:txBody>
      </p:sp>
    </p:spTree>
    <p:extLst>
      <p:ext uri="{BB962C8B-B14F-4D97-AF65-F5344CB8AC3E}">
        <p14:creationId xmlns:p14="http://schemas.microsoft.com/office/powerpoint/2010/main" val="652424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a:pPr>
            <a:r>
              <a:rPr lang="en-US" sz="1800" b="0" i="0" kern="1200" dirty="0">
                <a:solidFill>
                  <a:schemeClr val="tx1"/>
                </a:solidFill>
                <a:effectLst/>
                <a:latin typeface="+mn-lt"/>
                <a:ea typeface="+mn-ea"/>
                <a:cs typeface="+mn-cs"/>
              </a:rPr>
              <a:t>What it means for automated software tests:</a:t>
            </a:r>
            <a:endParaRPr lang="en-US" sz="1800"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Everything (all visible values or method calls) </a:t>
            </a:r>
            <a:br>
              <a:rPr lang="en-US" sz="1800" dirty="0"/>
            </a:br>
            <a:r>
              <a:rPr lang="en-US" sz="1800" dirty="0"/>
              <a:t>within the body of a test should be important </a:t>
            </a:r>
            <a:br>
              <a:rPr lang="en-US" sz="1800" dirty="0"/>
            </a:br>
            <a:r>
              <a:rPr lang="en-US" sz="1800" dirty="0"/>
              <a:t>and influence the code path being tested. </a:t>
            </a:r>
            <a:br>
              <a:rPr lang="en-US" sz="1800" dirty="0"/>
            </a:br>
            <a:r>
              <a:rPr lang="en-US" sz="1800" dirty="0"/>
              <a:t>Do you know which values are important and why?</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room name</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size</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level</a:t>
            </a:r>
          </a:p>
          <a:p>
            <a:pPr lvl="0"/>
            <a:r>
              <a:rPr lang="en-US" sz="1800" dirty="0"/>
              <a:t>2x Click</a:t>
            </a:r>
          </a:p>
          <a:p>
            <a:pPr lvl="0"/>
            <a:r>
              <a:rPr lang="en-US" sz="1800" dirty="0"/>
              <a:t>Everything else will make the tests noisy and hard to understand.</a:t>
            </a:r>
            <a:br>
              <a:rPr lang="en-US" sz="1800" dirty="0"/>
            </a:br>
            <a:r>
              <a:rPr lang="en-US" sz="1800" dirty="0"/>
              <a:t>Which values are unimportant?</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roomNr</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renovatedDate</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color</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NumberOfWallSockets</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sz="1800" dirty="0" err="1">
                <a:solidFill>
                  <a:srgbClr val="000000"/>
                </a:solidFill>
                <a:latin typeface="Cascadia Mono" panose="020B0609020000020004" pitchFamily="49" charset="0"/>
              </a:rPr>
              <a:t>NumberOfWaterSupplies</a:t>
            </a:r>
            <a:endParaRPr lang="de-CH" sz="1800" dirty="0">
              <a:solidFill>
                <a:srgbClr val="000000"/>
              </a:solidFill>
              <a:latin typeface="Cascadia Mono" panose="020B0609020000020004" pitchFamily="49" charset="0"/>
            </a:endParaRP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BUT: Do not hide any important values in helper method/field</a:t>
            </a:r>
            <a:r>
              <a:rPr lang="en-US" sz="1800" baseline="0" dirty="0"/>
              <a:t> initializer/</a:t>
            </a:r>
            <a:r>
              <a:rPr lang="en-US" sz="1800" baseline="0" dirty="0" err="1"/>
              <a:t>ctor</a:t>
            </a:r>
            <a:r>
              <a:rPr lang="en-US" sz="1800" dirty="0"/>
              <a:t>/class </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e.g. </a:t>
            </a:r>
            <a:r>
              <a:rPr lang="en-US" sz="1800" i="1" dirty="0"/>
              <a:t>level: </a:t>
            </a:r>
            <a:r>
              <a:rPr lang="en-US" sz="1800" i="1" dirty="0" err="1"/>
              <a:t>GetLevel</a:t>
            </a:r>
            <a:r>
              <a:rPr lang="en-US" sz="1800" i="1" dirty="0"/>
              <a:t>()</a:t>
            </a:r>
            <a:endParaRPr lang="de-CH" sz="1800" i="1"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8</a:t>
            </a:fld>
            <a:endParaRPr lang="de-DE"/>
          </a:p>
        </p:txBody>
      </p:sp>
    </p:spTree>
    <p:extLst>
      <p:ext uri="{BB962C8B-B14F-4D97-AF65-F5344CB8AC3E}">
        <p14:creationId xmlns:p14="http://schemas.microsoft.com/office/powerpoint/2010/main" val="1096566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Using</a:t>
            </a:r>
            <a:r>
              <a:rPr lang="de-CH" dirty="0"/>
              <a:t> </a:t>
            </a:r>
            <a:r>
              <a:rPr lang="de-CH" dirty="0" err="1"/>
              <a:t>productive</a:t>
            </a:r>
            <a:r>
              <a:rPr lang="de-CH" dirty="0"/>
              <a:t> code </a:t>
            </a:r>
            <a:r>
              <a:rPr lang="de-CH" dirty="0" err="1"/>
              <a:t>is</a:t>
            </a:r>
            <a:r>
              <a:rPr lang="de-CH" dirty="0"/>
              <a:t> different in </a:t>
            </a:r>
            <a:r>
              <a:rPr lang="de-CH" dirty="0" err="1"/>
              <a:t>tests</a:t>
            </a:r>
            <a:r>
              <a:rPr lang="de-CH" dirty="0"/>
              <a:t>:</a:t>
            </a:r>
            <a:r>
              <a:rPr lang="de-CH" baseline="0" dirty="0"/>
              <a:t> </a:t>
            </a:r>
          </a:p>
          <a:p>
            <a:pPr lvl="1"/>
            <a:r>
              <a:rPr lang="en-US" sz="1800" b="0" i="0" kern="1200" dirty="0">
                <a:solidFill>
                  <a:schemeClr val="tx1"/>
                </a:solidFill>
                <a:effectLst/>
                <a:latin typeface="+mn-lt"/>
                <a:ea typeface="+mn-ea"/>
                <a:cs typeface="+mn-cs"/>
              </a:rPr>
              <a:t>because you need to mock/fake some dependencies.</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err="1"/>
              <a:t>Is</a:t>
            </a:r>
            <a:r>
              <a:rPr lang="de-CH" dirty="0"/>
              <a:t> </a:t>
            </a:r>
            <a:r>
              <a:rPr lang="de-CH" dirty="0" err="1"/>
              <a:t>anyone</a:t>
            </a:r>
            <a:r>
              <a:rPr lang="de-CH" dirty="0"/>
              <a:t> </a:t>
            </a:r>
            <a:r>
              <a:rPr lang="de-CH" dirty="0" err="1"/>
              <a:t>of</a:t>
            </a:r>
            <a:r>
              <a:rPr lang="de-CH" dirty="0"/>
              <a:t> </a:t>
            </a:r>
            <a:r>
              <a:rPr lang="de-CH" dirty="0" err="1"/>
              <a:t>you</a:t>
            </a:r>
            <a:r>
              <a:rPr lang="de-CH" dirty="0"/>
              <a:t> </a:t>
            </a:r>
            <a:r>
              <a:rPr lang="de-CH" dirty="0" err="1"/>
              <a:t>annoyed</a:t>
            </a:r>
            <a:r>
              <a:rPr lang="de-CH" dirty="0"/>
              <a:t> </a:t>
            </a:r>
            <a:r>
              <a:rPr lang="de-CH" dirty="0" err="1"/>
              <a:t>by</a:t>
            </a:r>
            <a:r>
              <a:rPr lang="de-CH" dirty="0"/>
              <a:t> </a:t>
            </a:r>
            <a:r>
              <a:rPr lang="de-CH" dirty="0" err="1"/>
              <a:t>test</a:t>
            </a:r>
            <a:r>
              <a:rPr lang="de-CH" dirty="0"/>
              <a:t> code </a:t>
            </a:r>
            <a:r>
              <a:rPr lang="de-CH" dirty="0" err="1"/>
              <a:t>that</a:t>
            </a:r>
            <a:r>
              <a:rPr lang="de-CH" dirty="0"/>
              <a:t> </a:t>
            </a:r>
            <a:r>
              <a:rPr lang="de-CH" dirty="0" err="1"/>
              <a:t>breaks</a:t>
            </a:r>
            <a:r>
              <a:rPr lang="de-CH" dirty="0"/>
              <a:t> </a:t>
            </a:r>
            <a:r>
              <a:rPr lang="de-CH" dirty="0" err="1"/>
              <a:t>when</a:t>
            </a:r>
            <a:r>
              <a:rPr lang="de-CH" dirty="0"/>
              <a:t> </a:t>
            </a:r>
            <a:r>
              <a:rPr lang="de-CH" dirty="0" err="1"/>
              <a:t>you</a:t>
            </a:r>
            <a:r>
              <a:rPr lang="de-CH" dirty="0"/>
              <a:t> </a:t>
            </a:r>
            <a:r>
              <a:rPr lang="de-CH" dirty="0" err="1"/>
              <a:t>refactor</a:t>
            </a:r>
            <a:r>
              <a:rPr lang="de-CH" dirty="0"/>
              <a:t> </a:t>
            </a:r>
            <a:r>
              <a:rPr lang="de-CH" dirty="0" err="1"/>
              <a:t>the</a:t>
            </a:r>
            <a:r>
              <a:rPr lang="de-CH" dirty="0"/>
              <a:t> </a:t>
            </a:r>
            <a:r>
              <a:rPr lang="de-CH" dirty="0" err="1"/>
              <a:t>productive</a:t>
            </a:r>
            <a:r>
              <a:rPr lang="de-CH" dirty="0"/>
              <a:t> code?</a:t>
            </a:r>
            <a:br>
              <a:rPr lang="de-CH" dirty="0"/>
            </a:br>
            <a:r>
              <a:rPr lang="de-CH" dirty="0" err="1"/>
              <a:t>Abstraction</a:t>
            </a:r>
            <a:r>
              <a:rPr lang="de-CH" dirty="0"/>
              <a:t> Layer </a:t>
            </a:r>
            <a:r>
              <a:rPr lang="de-CH" dirty="0" err="1"/>
              <a:t>prevents</a:t>
            </a:r>
            <a:r>
              <a:rPr lang="de-CH" dirty="0"/>
              <a:t> </a:t>
            </a:r>
            <a:r>
              <a:rPr lang="de-CH" dirty="0" err="1"/>
              <a:t>changes</a:t>
            </a:r>
            <a:r>
              <a:rPr lang="de-CH" dirty="0"/>
              <a:t> </a:t>
            </a:r>
            <a:r>
              <a:rPr lang="de-CH" dirty="0" err="1"/>
              <a:t>from</a:t>
            </a:r>
            <a:r>
              <a:rPr lang="de-CH" dirty="0"/>
              <a:t> </a:t>
            </a:r>
            <a:r>
              <a:rPr lang="de-CH" dirty="0" err="1"/>
              <a:t>productive</a:t>
            </a:r>
            <a:r>
              <a:rPr lang="de-CH" dirty="0"/>
              <a:t> code </a:t>
            </a:r>
            <a:r>
              <a:rPr lang="de-CH" dirty="0" err="1"/>
              <a:t>refactoring</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err="1"/>
              <a:t>Readability</a:t>
            </a:r>
            <a:r>
              <a:rPr lang="de-CH" dirty="0"/>
              <a:t>(</a:t>
            </a:r>
            <a:r>
              <a:rPr lang="de-CH" dirty="0" err="1"/>
              <a:t>test</a:t>
            </a:r>
            <a:r>
              <a:rPr lang="de-CH" dirty="0"/>
              <a:t> </a:t>
            </a:r>
            <a:r>
              <a:rPr lang="de-CH" dirty="0" err="1"/>
              <a:t>code</a:t>
            </a:r>
            <a:r>
              <a:rPr lang="de-CH" dirty="0"/>
              <a:t>)= </a:t>
            </a:r>
            <a:r>
              <a:rPr lang="de-CH" dirty="0" err="1"/>
              <a:t>Readability</a:t>
            </a:r>
            <a:r>
              <a:rPr lang="de-CH" dirty="0"/>
              <a:t>(</a:t>
            </a:r>
            <a:r>
              <a:rPr lang="de-CH" dirty="0" err="1"/>
              <a:t>productive</a:t>
            </a:r>
            <a:r>
              <a:rPr lang="de-CH" dirty="0"/>
              <a:t> </a:t>
            </a:r>
            <a:r>
              <a:rPr lang="de-CH" dirty="0" err="1"/>
              <a:t>code</a:t>
            </a:r>
            <a:r>
              <a:rPr lang="de-CH" dirty="0"/>
              <a:t>)</a:t>
            </a:r>
          </a:p>
          <a:p>
            <a:r>
              <a:rPr lang="de-CH" dirty="0" err="1"/>
              <a:t>Our</a:t>
            </a:r>
            <a:r>
              <a:rPr lang="de-CH" dirty="0"/>
              <a:t> </a:t>
            </a:r>
            <a:r>
              <a:rPr lang="de-CH" dirty="0" err="1"/>
              <a:t>convention</a:t>
            </a:r>
            <a:r>
              <a:rPr lang="de-CH" dirty="0"/>
              <a:t>: </a:t>
            </a:r>
            <a:r>
              <a:rPr lang="de-CH" dirty="0" err="1"/>
              <a:t>max</a:t>
            </a:r>
            <a:r>
              <a:rPr lang="de-CH" dirty="0"/>
              <a:t> 1 </a:t>
            </a:r>
            <a:r>
              <a:rPr lang="de-CH" dirty="0" err="1"/>
              <a:t>screen</a:t>
            </a:r>
            <a:r>
              <a:rPr lang="de-CH" dirty="0"/>
              <a:t> </a:t>
            </a:r>
            <a:r>
              <a:rPr lang="de-CH" dirty="0" err="1"/>
              <a:t>height</a:t>
            </a:r>
            <a:r>
              <a:rPr lang="de-CH" dirty="0"/>
              <a:t>/</a:t>
            </a:r>
            <a:r>
              <a:rPr lang="de-CH" dirty="0" err="1"/>
              <a:t>test</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endParaRPr lang="de-CH" dirty="0"/>
          </a:p>
          <a:p>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9</a:t>
            </a:fld>
            <a:endParaRPr lang="de-DE"/>
          </a:p>
        </p:txBody>
      </p:sp>
    </p:spTree>
    <p:extLst>
      <p:ext uri="{BB962C8B-B14F-4D97-AF65-F5344CB8AC3E}">
        <p14:creationId xmlns:p14="http://schemas.microsoft.com/office/powerpoint/2010/main" val="38539856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ohne Bild">
    <p:spTree>
      <p:nvGrpSpPr>
        <p:cNvPr id="1" name=""/>
        <p:cNvGrpSpPr/>
        <p:nvPr/>
      </p:nvGrpSpPr>
      <p:grpSpPr>
        <a:xfrm>
          <a:off x="0" y="0"/>
          <a:ext cx="0" cy="0"/>
          <a:chOff x="0" y="0"/>
          <a:chExt cx="0" cy="0"/>
        </a:xfrm>
      </p:grpSpPr>
      <p:sp>
        <p:nvSpPr>
          <p:cNvPr id="11" name="Rechtwinkliges Dreieck 10">
            <a:extLst>
              <a:ext uri="{FF2B5EF4-FFF2-40B4-BE49-F238E27FC236}">
                <a16:creationId xmlns:a16="http://schemas.microsoft.com/office/drawing/2014/main" id="{7065CC36-2741-466B-9C89-6222B14B1519}"/>
              </a:ext>
            </a:extLst>
          </p:cNvPr>
          <p:cNvSpPr/>
          <p:nvPr userDrawn="1"/>
        </p:nvSpPr>
        <p:spPr>
          <a:xfrm rot="16200000">
            <a:off x="2666999" y="-2667001"/>
            <a:ext cx="6858001" cy="12192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 1">
            <a:extLst>
              <a:ext uri="{FF2B5EF4-FFF2-40B4-BE49-F238E27FC236}">
                <a16:creationId xmlns:a16="http://schemas.microsoft.com/office/drawing/2014/main" id="{0CB142D8-5B20-433B-B738-E05973BC4650}"/>
              </a:ext>
            </a:extLst>
          </p:cNvPr>
          <p:cNvSpPr>
            <a:spLocks noGrp="1"/>
          </p:cNvSpPr>
          <p:nvPr>
            <p:ph type="ctrTitle"/>
          </p:nvPr>
        </p:nvSpPr>
        <p:spPr>
          <a:xfrm>
            <a:off x="657224" y="1550310"/>
            <a:ext cx="10001250" cy="2119313"/>
          </a:xfrm>
        </p:spPr>
        <p:txBody>
          <a:bodyPr anchor="b">
            <a:noAutofit/>
          </a:bodyPr>
          <a:lstStyle>
            <a:lvl1pPr algn="l">
              <a:defRPr sz="6400"/>
            </a:lvl1pPr>
          </a:lstStyle>
          <a:p>
            <a:r>
              <a:rPr lang="de-DE"/>
              <a:t>Titelmasterformat durch Klicken bearbeiten</a:t>
            </a:r>
            <a:endParaRPr lang="de-CH" dirty="0"/>
          </a:p>
        </p:txBody>
      </p:sp>
      <p:sp>
        <p:nvSpPr>
          <p:cNvPr id="3" name="Untertitel 2">
            <a:extLst>
              <a:ext uri="{FF2B5EF4-FFF2-40B4-BE49-F238E27FC236}">
                <a16:creationId xmlns:a16="http://schemas.microsoft.com/office/drawing/2014/main" id="{222623FD-230B-487C-BB18-8D3DBF849796}"/>
              </a:ext>
            </a:extLst>
          </p:cNvPr>
          <p:cNvSpPr>
            <a:spLocks noGrp="1"/>
          </p:cNvSpPr>
          <p:nvPr>
            <p:ph type="subTitle" idx="1"/>
          </p:nvPr>
        </p:nvSpPr>
        <p:spPr>
          <a:xfrm>
            <a:off x="657224" y="3787827"/>
            <a:ext cx="4867275" cy="514351"/>
          </a:xfrm>
          <a:prstGeom prst="rect">
            <a:avLst/>
          </a:prstGeom>
        </p:spPr>
        <p:txBody>
          <a:bodyPr>
            <a:noAutofit/>
          </a:bodyPr>
          <a:lstStyle>
            <a:lvl1pPr marL="0" indent="0" algn="l">
              <a:buNone/>
              <a:defRPr sz="26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CH" dirty="0"/>
          </a:p>
        </p:txBody>
      </p:sp>
      <p:pic>
        <p:nvPicPr>
          <p:cNvPr id="12" name="Grafik 11">
            <a:extLst>
              <a:ext uri="{FF2B5EF4-FFF2-40B4-BE49-F238E27FC236}">
                <a16:creationId xmlns:a16="http://schemas.microsoft.com/office/drawing/2014/main" id="{347C4166-4DD9-4DCD-8520-EA991F8DEA8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87150" y="5654101"/>
            <a:ext cx="2269045" cy="709076"/>
          </a:xfrm>
          <a:prstGeom prst="rect">
            <a:avLst/>
          </a:prstGeom>
        </p:spPr>
      </p:pic>
      <p:sp>
        <p:nvSpPr>
          <p:cNvPr id="4" name="Datumsplatzhalter 3">
            <a:extLst>
              <a:ext uri="{FF2B5EF4-FFF2-40B4-BE49-F238E27FC236}">
                <a16:creationId xmlns:a16="http://schemas.microsoft.com/office/drawing/2014/main" id="{6CB78C75-CA31-41AE-AEDE-620AE0B6A6FC}"/>
              </a:ext>
            </a:extLst>
          </p:cNvPr>
          <p:cNvSpPr>
            <a:spLocks noGrp="1"/>
          </p:cNvSpPr>
          <p:nvPr>
            <p:ph type="dt" sz="half" idx="10"/>
          </p:nvPr>
        </p:nvSpPr>
        <p:spPr>
          <a:xfrm>
            <a:off x="933451" y="6955077"/>
            <a:ext cx="616744" cy="15389"/>
          </a:xfrm>
        </p:spPr>
        <p:txBody>
          <a:bodyPr>
            <a:spAutoFit/>
          </a:bodyPr>
          <a:lstStyle>
            <a:lvl1pPr>
              <a:defRPr sz="100">
                <a:solidFill>
                  <a:schemeClr val="bg1">
                    <a:alpha val="0"/>
                  </a:schemeClr>
                </a:solidFill>
              </a:defRPr>
            </a:lvl1pPr>
          </a:lstStyle>
          <a:p>
            <a:fld id="{13B92385-527C-40CC-B266-16F7DD931DCB}" type="datetime1">
              <a:rPr lang="de-CH" smtClean="0"/>
              <a:t>23.11.2021</a:t>
            </a:fld>
            <a:endParaRPr lang="de-CH" dirty="0"/>
          </a:p>
        </p:txBody>
      </p:sp>
      <p:sp>
        <p:nvSpPr>
          <p:cNvPr id="5" name="Fußzeilenplatzhalter 4">
            <a:extLst>
              <a:ext uri="{FF2B5EF4-FFF2-40B4-BE49-F238E27FC236}">
                <a16:creationId xmlns:a16="http://schemas.microsoft.com/office/drawing/2014/main" id="{FD78645A-6FBA-4B29-B3DA-BD73CBACD7A6}"/>
              </a:ext>
            </a:extLst>
          </p:cNvPr>
          <p:cNvSpPr>
            <a:spLocks noGrp="1"/>
          </p:cNvSpPr>
          <p:nvPr>
            <p:ph type="ftr" sz="quarter" idx="11"/>
          </p:nvPr>
        </p:nvSpPr>
        <p:spPr>
          <a:xfrm>
            <a:off x="1585915" y="6955077"/>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7B0A3F16-FDB8-4953-A58C-2B60646BEADF}"/>
              </a:ext>
            </a:extLst>
          </p:cNvPr>
          <p:cNvSpPr>
            <a:spLocks noGrp="1"/>
          </p:cNvSpPr>
          <p:nvPr>
            <p:ph type="sldNum" sz="quarter" idx="12"/>
          </p:nvPr>
        </p:nvSpPr>
        <p:spPr>
          <a:xfrm>
            <a:off x="482461" y="6955077"/>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
        <p:nvSpPr>
          <p:cNvPr id="16" name="Bildplatzhalter 14">
            <a:extLst>
              <a:ext uri="{FF2B5EF4-FFF2-40B4-BE49-F238E27FC236}">
                <a16:creationId xmlns:a16="http://schemas.microsoft.com/office/drawing/2014/main" id="{E85B6D62-3D59-4050-A6AB-CB0EDD845921}"/>
              </a:ext>
            </a:extLst>
          </p:cNvPr>
          <p:cNvSpPr>
            <a:spLocks noGrp="1"/>
          </p:cNvSpPr>
          <p:nvPr>
            <p:ph type="pic" sz="quarter" idx="15" hasCustomPrompt="1"/>
          </p:nvPr>
        </p:nvSpPr>
        <p:spPr>
          <a:xfrm>
            <a:off x="5307980" y="5650952"/>
            <a:ext cx="2264283" cy="709077"/>
          </a:xfrm>
        </p:spPr>
        <p:txBody>
          <a:bodyPr anchor="ctr"/>
          <a:lstStyle>
            <a:lvl1pPr marL="12600" indent="0" algn="ctr">
              <a:buNone/>
              <a:defRPr sz="1600"/>
            </a:lvl1pPr>
          </a:lstStyle>
          <a:p>
            <a:r>
              <a:rPr lang="de-CH" dirty="0"/>
              <a:t>Kunde Logo</a:t>
            </a:r>
          </a:p>
        </p:txBody>
      </p:sp>
      <p:sp>
        <p:nvSpPr>
          <p:cNvPr id="18" name="Textplatzhalter 18">
            <a:extLst>
              <a:ext uri="{FF2B5EF4-FFF2-40B4-BE49-F238E27FC236}">
                <a16:creationId xmlns:a16="http://schemas.microsoft.com/office/drawing/2014/main" id="{C7A064C0-5FDB-46D8-A0B6-B95B69ED3C73}"/>
              </a:ext>
            </a:extLst>
          </p:cNvPr>
          <p:cNvSpPr>
            <a:spLocks noGrp="1"/>
          </p:cNvSpPr>
          <p:nvPr>
            <p:ph type="body" sz="quarter" idx="18" hasCustomPrompt="1"/>
          </p:nvPr>
        </p:nvSpPr>
        <p:spPr>
          <a:xfrm>
            <a:off x="657224" y="4657040"/>
            <a:ext cx="3213100" cy="310960"/>
          </a:xfrm>
        </p:spPr>
        <p:txBody>
          <a:bodyPr/>
          <a:lstStyle>
            <a:lvl1pPr marL="12600" indent="0" algn="l">
              <a:spcAft>
                <a:spcPts val="0"/>
              </a:spcAft>
              <a:buNone/>
              <a:defRPr sz="1800"/>
            </a:lvl1pPr>
            <a:lvl2pPr>
              <a:defRPr sz="1800"/>
            </a:lvl2pPr>
            <a:lvl3pPr>
              <a:defRPr sz="1800"/>
            </a:lvl3pPr>
            <a:lvl4pPr>
              <a:defRPr sz="1800"/>
            </a:lvl4pPr>
            <a:lvl5pPr>
              <a:defRPr sz="1800"/>
            </a:lvl5pPr>
          </a:lstStyle>
          <a:p>
            <a:pPr lvl="0"/>
            <a:r>
              <a:rPr lang="de-DE" dirty="0"/>
              <a:t>Name Kunde</a:t>
            </a:r>
          </a:p>
        </p:txBody>
      </p:sp>
      <p:sp>
        <p:nvSpPr>
          <p:cNvPr id="19" name="Textplatzhalter 18">
            <a:extLst>
              <a:ext uri="{FF2B5EF4-FFF2-40B4-BE49-F238E27FC236}">
                <a16:creationId xmlns:a16="http://schemas.microsoft.com/office/drawing/2014/main" id="{B5733BD7-D125-4495-8059-C97A8F84C3E9}"/>
              </a:ext>
            </a:extLst>
          </p:cNvPr>
          <p:cNvSpPr>
            <a:spLocks noGrp="1"/>
          </p:cNvSpPr>
          <p:nvPr>
            <p:ph type="body" sz="quarter" idx="19" hasCustomPrompt="1"/>
          </p:nvPr>
        </p:nvSpPr>
        <p:spPr>
          <a:xfrm>
            <a:off x="657224" y="4968000"/>
            <a:ext cx="3213100" cy="310960"/>
          </a:xfrm>
        </p:spPr>
        <p:txBody>
          <a:bodyPr/>
          <a:lstStyle>
            <a:lvl1pPr marL="12600" indent="0" algn="l">
              <a:spcAft>
                <a:spcPts val="0"/>
              </a:spcAft>
              <a:buNone/>
              <a:defRPr sz="1800"/>
            </a:lvl1pPr>
            <a:lvl2pPr>
              <a:defRPr sz="1800"/>
            </a:lvl2pPr>
            <a:lvl3pPr>
              <a:defRPr sz="1800"/>
            </a:lvl3pPr>
            <a:lvl4pPr>
              <a:defRPr sz="1800"/>
            </a:lvl4pPr>
            <a:lvl5pPr>
              <a:defRPr sz="1800"/>
            </a:lvl5pPr>
          </a:lstStyle>
          <a:p>
            <a:pPr lvl="0"/>
            <a:r>
              <a:rPr lang="de-DE" dirty="0"/>
              <a:t>Name Präsentator</a:t>
            </a:r>
            <a:endParaRPr lang="de-CH" dirty="0"/>
          </a:p>
        </p:txBody>
      </p:sp>
    </p:spTree>
    <p:extLst>
      <p:ext uri="{BB962C8B-B14F-4D97-AF65-F5344CB8AC3E}">
        <p14:creationId xmlns:p14="http://schemas.microsoft.com/office/powerpoint/2010/main" val="3742665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Zitat">
    <p:bg>
      <p:bgPr>
        <a:solidFill>
          <a:schemeClr val="bg2"/>
        </a:solidFill>
        <a:effectLst/>
      </p:bgPr>
    </p:bg>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FCEA4083-8F38-458A-BFB8-63B503424C98}"/>
              </a:ext>
            </a:extLst>
          </p:cNvPr>
          <p:cNvSpPr>
            <a:spLocks noGrp="1"/>
          </p:cNvSpPr>
          <p:nvPr>
            <p:ph type="dt" sz="half" idx="10"/>
          </p:nvPr>
        </p:nvSpPr>
        <p:spPr/>
        <p:txBody>
          <a:bodyPr/>
          <a:lstStyle/>
          <a:p>
            <a:fld id="{F5D5FDC0-1EAD-4F98-9124-E8B6874A9FEE}" type="datetime1">
              <a:rPr lang="de-CH" smtClean="0"/>
              <a:t>23.11.2021</a:t>
            </a:fld>
            <a:endParaRPr lang="de-CH" dirty="0"/>
          </a:p>
        </p:txBody>
      </p:sp>
      <p:sp>
        <p:nvSpPr>
          <p:cNvPr id="3" name="Fußzeilenplatzhalter 2">
            <a:extLst>
              <a:ext uri="{FF2B5EF4-FFF2-40B4-BE49-F238E27FC236}">
                <a16:creationId xmlns:a16="http://schemas.microsoft.com/office/drawing/2014/main" id="{C1FFBA5D-D43B-4EF2-BE8A-3EA70393077F}"/>
              </a:ext>
            </a:extLst>
          </p:cNvPr>
          <p:cNvSpPr>
            <a:spLocks noGrp="1"/>
          </p:cNvSpPr>
          <p:nvPr>
            <p:ph type="ftr" sz="quarter" idx="11"/>
          </p:nvPr>
        </p:nvSpPr>
        <p:spPr/>
        <p:txBody>
          <a:bodyPr/>
          <a:lstStyle/>
          <a:p>
            <a:r>
              <a:rPr lang="de-CH"/>
              <a:t>WE KNOW HOW.</a:t>
            </a:r>
            <a:endParaRPr lang="de-CH" dirty="0"/>
          </a:p>
        </p:txBody>
      </p:sp>
      <p:sp>
        <p:nvSpPr>
          <p:cNvPr id="4" name="Foliennummernplatzhalter 3">
            <a:extLst>
              <a:ext uri="{FF2B5EF4-FFF2-40B4-BE49-F238E27FC236}">
                <a16:creationId xmlns:a16="http://schemas.microsoft.com/office/drawing/2014/main" id="{5CD60F74-B461-4896-B30A-524182C8A55B}"/>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5" name="Titel 4">
            <a:extLst>
              <a:ext uri="{FF2B5EF4-FFF2-40B4-BE49-F238E27FC236}">
                <a16:creationId xmlns:a16="http://schemas.microsoft.com/office/drawing/2014/main" id="{53946068-6FFF-4A16-9FC9-53EA41E1C5E2}"/>
              </a:ext>
            </a:extLst>
          </p:cNvPr>
          <p:cNvSpPr>
            <a:spLocks noGrp="1"/>
          </p:cNvSpPr>
          <p:nvPr>
            <p:ph type="title"/>
          </p:nvPr>
        </p:nvSpPr>
        <p:spPr>
          <a:xfrm>
            <a:off x="933450" y="1199475"/>
            <a:ext cx="11134629" cy="3521937"/>
          </a:xfrm>
        </p:spPr>
        <p:txBody>
          <a:bodyPr/>
          <a:lstStyle>
            <a:lvl1pPr>
              <a:defRPr sz="8000"/>
            </a:lvl1pPr>
          </a:lstStyle>
          <a:p>
            <a:r>
              <a:rPr lang="de-DE"/>
              <a:t>Titelmasterformat durch Klicken bearbeiten</a:t>
            </a:r>
            <a:endParaRPr lang="de-CH" dirty="0"/>
          </a:p>
        </p:txBody>
      </p:sp>
      <p:sp>
        <p:nvSpPr>
          <p:cNvPr id="6" name="Rechtwinkliges Dreieck 5">
            <a:extLst>
              <a:ext uri="{FF2B5EF4-FFF2-40B4-BE49-F238E27FC236}">
                <a16:creationId xmlns:a16="http://schemas.microsoft.com/office/drawing/2014/main" id="{F3441331-E405-4F23-BC8E-58F0C98E357A}"/>
              </a:ext>
            </a:extLst>
          </p:cNvPr>
          <p:cNvSpPr/>
          <p:nvPr userDrawn="1"/>
        </p:nvSpPr>
        <p:spPr>
          <a:xfrm rot="5400000">
            <a:off x="834408" y="-834408"/>
            <a:ext cx="920376" cy="2589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Tree>
    <p:extLst>
      <p:ext uri="{BB962C8B-B14F-4D97-AF65-F5344CB8AC3E}">
        <p14:creationId xmlns:p14="http://schemas.microsoft.com/office/powerpoint/2010/main" val="4076989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
    <p:bg>
      <p:bgPr>
        <a:solidFill>
          <a:schemeClr val="bg2"/>
        </a:solidFill>
        <a:effectLst/>
      </p:bgPr>
    </p:bg>
    <p:spTree>
      <p:nvGrpSpPr>
        <p:cNvPr id="1" name=""/>
        <p:cNvGrpSpPr/>
        <p:nvPr/>
      </p:nvGrpSpPr>
      <p:grpSpPr>
        <a:xfrm>
          <a:off x="0" y="0"/>
          <a:ext cx="0" cy="0"/>
          <a:chOff x="0" y="0"/>
          <a:chExt cx="0" cy="0"/>
        </a:xfrm>
      </p:grpSpPr>
      <p:sp>
        <p:nvSpPr>
          <p:cNvPr id="11" name="Rechtwinkliges Dreieck 10">
            <a:extLst>
              <a:ext uri="{FF2B5EF4-FFF2-40B4-BE49-F238E27FC236}">
                <a16:creationId xmlns:a16="http://schemas.microsoft.com/office/drawing/2014/main" id="{7065CC36-2741-466B-9C89-6222B14B1519}"/>
              </a:ext>
            </a:extLst>
          </p:cNvPr>
          <p:cNvSpPr/>
          <p:nvPr userDrawn="1"/>
        </p:nvSpPr>
        <p:spPr>
          <a:xfrm rot="16200000">
            <a:off x="2666999" y="-2667001"/>
            <a:ext cx="6858001" cy="12192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 1">
            <a:extLst>
              <a:ext uri="{FF2B5EF4-FFF2-40B4-BE49-F238E27FC236}">
                <a16:creationId xmlns:a16="http://schemas.microsoft.com/office/drawing/2014/main" id="{0CB142D8-5B20-433B-B738-E05973BC4650}"/>
              </a:ext>
            </a:extLst>
          </p:cNvPr>
          <p:cNvSpPr>
            <a:spLocks noGrp="1"/>
          </p:cNvSpPr>
          <p:nvPr>
            <p:ph type="ctrTitle"/>
          </p:nvPr>
        </p:nvSpPr>
        <p:spPr>
          <a:xfrm>
            <a:off x="498765" y="1288730"/>
            <a:ext cx="10952668" cy="2627953"/>
          </a:xfrm>
        </p:spPr>
        <p:txBody>
          <a:bodyPr anchor="b">
            <a:noAutofit/>
          </a:bodyPr>
          <a:lstStyle>
            <a:lvl1pPr algn="r">
              <a:defRPr sz="6400">
                <a:solidFill>
                  <a:schemeClr val="bg1"/>
                </a:solidFill>
              </a:defRPr>
            </a:lvl1pPr>
          </a:lstStyle>
          <a:p>
            <a:r>
              <a:rPr lang="de-DE"/>
              <a:t>Titelmasterformat durch Klicken bearbeiten</a:t>
            </a:r>
            <a:endParaRPr lang="de-CH" dirty="0"/>
          </a:p>
        </p:txBody>
      </p:sp>
      <p:sp>
        <p:nvSpPr>
          <p:cNvPr id="3" name="Untertitel 2">
            <a:extLst>
              <a:ext uri="{FF2B5EF4-FFF2-40B4-BE49-F238E27FC236}">
                <a16:creationId xmlns:a16="http://schemas.microsoft.com/office/drawing/2014/main" id="{222623FD-230B-487C-BB18-8D3DBF849796}"/>
              </a:ext>
            </a:extLst>
          </p:cNvPr>
          <p:cNvSpPr>
            <a:spLocks noGrp="1"/>
          </p:cNvSpPr>
          <p:nvPr>
            <p:ph type="subTitle" idx="1"/>
          </p:nvPr>
        </p:nvSpPr>
        <p:spPr>
          <a:xfrm>
            <a:off x="5307980" y="4042488"/>
            <a:ext cx="6148215" cy="514351"/>
          </a:xfrm>
          <a:prstGeom prst="rect">
            <a:avLst/>
          </a:prstGeom>
        </p:spPr>
        <p:txBody>
          <a:bodyPr>
            <a:noAutofit/>
          </a:bodyPr>
          <a:lstStyle>
            <a:lvl1pPr marL="0" indent="0" algn="r">
              <a:buNone/>
              <a:defRPr sz="26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CH" dirty="0"/>
          </a:p>
        </p:txBody>
      </p:sp>
      <p:pic>
        <p:nvPicPr>
          <p:cNvPr id="12" name="Grafik 11">
            <a:extLst>
              <a:ext uri="{FF2B5EF4-FFF2-40B4-BE49-F238E27FC236}">
                <a16:creationId xmlns:a16="http://schemas.microsoft.com/office/drawing/2014/main" id="{347C4166-4DD9-4DCD-8520-EA991F8DEA8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87150" y="5654101"/>
            <a:ext cx="2269045" cy="709076"/>
          </a:xfrm>
          <a:prstGeom prst="rect">
            <a:avLst/>
          </a:prstGeom>
        </p:spPr>
      </p:pic>
      <p:sp>
        <p:nvSpPr>
          <p:cNvPr id="4" name="Datumsplatzhalter 3">
            <a:extLst>
              <a:ext uri="{FF2B5EF4-FFF2-40B4-BE49-F238E27FC236}">
                <a16:creationId xmlns:a16="http://schemas.microsoft.com/office/drawing/2014/main" id="{C9CA178C-2C73-463F-9F14-7C3AB8FE20B8}"/>
              </a:ext>
            </a:extLst>
          </p:cNvPr>
          <p:cNvSpPr>
            <a:spLocks noGrp="1"/>
          </p:cNvSpPr>
          <p:nvPr>
            <p:ph type="dt" sz="half" idx="10"/>
          </p:nvPr>
        </p:nvSpPr>
        <p:spPr>
          <a:xfrm>
            <a:off x="933451" y="7004480"/>
            <a:ext cx="616744" cy="15389"/>
          </a:xfrm>
        </p:spPr>
        <p:txBody>
          <a:bodyPr>
            <a:spAutoFit/>
          </a:bodyPr>
          <a:lstStyle>
            <a:lvl1pPr>
              <a:defRPr sz="100">
                <a:solidFill>
                  <a:schemeClr val="bg1">
                    <a:alpha val="0"/>
                  </a:schemeClr>
                </a:solidFill>
              </a:defRPr>
            </a:lvl1pPr>
          </a:lstStyle>
          <a:p>
            <a:fld id="{02F3F315-D3D3-4A1B-B5B7-3F9F2EEB8967}" type="datetime1">
              <a:rPr lang="de-CH" smtClean="0"/>
              <a:t>23.11.2021</a:t>
            </a:fld>
            <a:endParaRPr lang="de-CH" dirty="0"/>
          </a:p>
        </p:txBody>
      </p:sp>
      <p:sp>
        <p:nvSpPr>
          <p:cNvPr id="5" name="Fußzeilenplatzhalter 4">
            <a:extLst>
              <a:ext uri="{FF2B5EF4-FFF2-40B4-BE49-F238E27FC236}">
                <a16:creationId xmlns:a16="http://schemas.microsoft.com/office/drawing/2014/main" id="{1589A5E0-235E-4419-93EC-76D7D2DA7D0D}"/>
              </a:ext>
            </a:extLst>
          </p:cNvPr>
          <p:cNvSpPr>
            <a:spLocks noGrp="1"/>
          </p:cNvSpPr>
          <p:nvPr>
            <p:ph type="ftr" sz="quarter" idx="11"/>
          </p:nvPr>
        </p:nvSpPr>
        <p:spPr>
          <a:xfrm>
            <a:off x="1585915" y="70044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64B4CD4E-8DD8-480D-BACB-090CB38CCA5E}"/>
              </a:ext>
            </a:extLst>
          </p:cNvPr>
          <p:cNvSpPr>
            <a:spLocks noGrp="1"/>
          </p:cNvSpPr>
          <p:nvPr>
            <p:ph type="sldNum" sz="quarter" idx="12"/>
          </p:nvPr>
        </p:nvSpPr>
        <p:spPr>
          <a:xfrm>
            <a:off x="482461" y="70044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
        <p:nvSpPr>
          <p:cNvPr id="15" name="Bildplatzhalter 14">
            <a:extLst>
              <a:ext uri="{FF2B5EF4-FFF2-40B4-BE49-F238E27FC236}">
                <a16:creationId xmlns:a16="http://schemas.microsoft.com/office/drawing/2014/main" id="{67511C49-2DA5-4196-B298-6116D11DD2B5}"/>
              </a:ext>
            </a:extLst>
          </p:cNvPr>
          <p:cNvSpPr>
            <a:spLocks noGrp="1"/>
          </p:cNvSpPr>
          <p:nvPr>
            <p:ph type="pic" sz="quarter" idx="15" hasCustomPrompt="1"/>
          </p:nvPr>
        </p:nvSpPr>
        <p:spPr>
          <a:xfrm>
            <a:off x="5307980" y="5650952"/>
            <a:ext cx="2264283" cy="709077"/>
          </a:xfrm>
        </p:spPr>
        <p:txBody>
          <a:bodyPr anchor="ctr"/>
          <a:lstStyle>
            <a:lvl1pPr marL="12600" indent="0" algn="ctr">
              <a:buNone/>
              <a:defRPr sz="1600"/>
            </a:lvl1pPr>
          </a:lstStyle>
          <a:p>
            <a:r>
              <a:rPr lang="de-CH" dirty="0"/>
              <a:t>Kunde Logo</a:t>
            </a:r>
          </a:p>
        </p:txBody>
      </p:sp>
      <p:sp>
        <p:nvSpPr>
          <p:cNvPr id="19" name="Textplatzhalter 18">
            <a:extLst>
              <a:ext uri="{FF2B5EF4-FFF2-40B4-BE49-F238E27FC236}">
                <a16:creationId xmlns:a16="http://schemas.microsoft.com/office/drawing/2014/main" id="{2C9B3BE1-3615-47F1-98F2-B1DB8BE477DA}"/>
              </a:ext>
            </a:extLst>
          </p:cNvPr>
          <p:cNvSpPr>
            <a:spLocks noGrp="1"/>
          </p:cNvSpPr>
          <p:nvPr>
            <p:ph type="body" sz="quarter" idx="17" hasCustomPrompt="1"/>
          </p:nvPr>
        </p:nvSpPr>
        <p:spPr>
          <a:xfrm>
            <a:off x="8238333" y="4682644"/>
            <a:ext cx="3213100" cy="310960"/>
          </a:xfrm>
        </p:spPr>
        <p:txBody>
          <a:bodyPr/>
          <a:lstStyle>
            <a:lvl1pPr marL="12600" indent="0" algn="r">
              <a:spcAft>
                <a:spcPts val="0"/>
              </a:spcAft>
              <a:buNone/>
              <a:defRPr sz="1800"/>
            </a:lvl1pPr>
            <a:lvl2pPr>
              <a:defRPr sz="1800"/>
            </a:lvl2pPr>
            <a:lvl3pPr>
              <a:defRPr sz="1800"/>
            </a:lvl3pPr>
            <a:lvl4pPr>
              <a:defRPr sz="1800"/>
            </a:lvl4pPr>
            <a:lvl5pPr>
              <a:defRPr sz="1800"/>
            </a:lvl5pPr>
          </a:lstStyle>
          <a:p>
            <a:pPr lvl="0"/>
            <a:r>
              <a:rPr lang="de-DE" dirty="0"/>
              <a:t>Name Kunde</a:t>
            </a:r>
          </a:p>
        </p:txBody>
      </p:sp>
      <p:sp>
        <p:nvSpPr>
          <p:cNvPr id="20" name="Textplatzhalter 18">
            <a:extLst>
              <a:ext uri="{FF2B5EF4-FFF2-40B4-BE49-F238E27FC236}">
                <a16:creationId xmlns:a16="http://schemas.microsoft.com/office/drawing/2014/main" id="{398ADF0A-D833-4239-9CE7-BB66AA494AF3}"/>
              </a:ext>
            </a:extLst>
          </p:cNvPr>
          <p:cNvSpPr>
            <a:spLocks noGrp="1"/>
          </p:cNvSpPr>
          <p:nvPr>
            <p:ph type="body" sz="quarter" idx="18" hasCustomPrompt="1"/>
          </p:nvPr>
        </p:nvSpPr>
        <p:spPr>
          <a:xfrm>
            <a:off x="8238333" y="4993604"/>
            <a:ext cx="3213100" cy="310960"/>
          </a:xfrm>
        </p:spPr>
        <p:txBody>
          <a:bodyPr/>
          <a:lstStyle>
            <a:lvl1pPr marL="12600" indent="0" algn="r">
              <a:spcAft>
                <a:spcPts val="0"/>
              </a:spcAft>
              <a:buNone/>
              <a:defRPr sz="1800"/>
            </a:lvl1pPr>
            <a:lvl2pPr>
              <a:defRPr sz="1800"/>
            </a:lvl2pPr>
            <a:lvl3pPr>
              <a:defRPr sz="1800"/>
            </a:lvl3pPr>
            <a:lvl4pPr>
              <a:defRPr sz="1800"/>
            </a:lvl4pPr>
            <a:lvl5pPr>
              <a:defRPr sz="1800"/>
            </a:lvl5pPr>
          </a:lstStyle>
          <a:p>
            <a:pPr lvl="0"/>
            <a:r>
              <a:rPr lang="de-DE" dirty="0"/>
              <a:t>Name Präsentator</a:t>
            </a:r>
            <a:endParaRPr lang="de-CH" dirty="0"/>
          </a:p>
        </p:txBody>
      </p:sp>
    </p:spTree>
    <p:extLst>
      <p:ext uri="{BB962C8B-B14F-4D97-AF65-F5344CB8AC3E}">
        <p14:creationId xmlns:p14="http://schemas.microsoft.com/office/powerpoint/2010/main" val="984340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alt ein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BCFD17-B4B7-4718-A0B2-C6A29F34A1B6}"/>
              </a:ext>
            </a:extLst>
          </p:cNvPr>
          <p:cNvSpPr>
            <a:spLocks noGrp="1"/>
          </p:cNvSpPr>
          <p:nvPr>
            <p:ph type="title"/>
          </p:nvPr>
        </p:nvSpPr>
        <p:spPr/>
        <p:txBody>
          <a:bodyPr/>
          <a:lstStyle/>
          <a:p>
            <a:r>
              <a:rPr lang="de-DE"/>
              <a:t>Titelmasterformat durch Klicken bearbeiten</a:t>
            </a:r>
            <a:endParaRPr lang="de-CH" dirty="0"/>
          </a:p>
        </p:txBody>
      </p:sp>
      <p:sp>
        <p:nvSpPr>
          <p:cNvPr id="4" name="Datumsplatzhalter 3">
            <a:extLst>
              <a:ext uri="{FF2B5EF4-FFF2-40B4-BE49-F238E27FC236}">
                <a16:creationId xmlns:a16="http://schemas.microsoft.com/office/drawing/2014/main" id="{A6306F30-4A06-4848-889C-2B49A0310D61}"/>
              </a:ext>
            </a:extLst>
          </p:cNvPr>
          <p:cNvSpPr>
            <a:spLocks noGrp="1"/>
          </p:cNvSpPr>
          <p:nvPr>
            <p:ph type="dt" sz="half" idx="10"/>
          </p:nvPr>
        </p:nvSpPr>
        <p:spPr/>
        <p:txBody>
          <a:bodyPr/>
          <a:lstStyle/>
          <a:p>
            <a:fld id="{36648EE6-A3E6-4A03-A192-9835A571E874}" type="datetime1">
              <a:rPr lang="de-CH" smtClean="0"/>
              <a:t>23.11.2021</a:t>
            </a:fld>
            <a:endParaRPr lang="de-CH" dirty="0"/>
          </a:p>
        </p:txBody>
      </p:sp>
      <p:sp>
        <p:nvSpPr>
          <p:cNvPr id="5" name="Fußzeilenplatzhalter 4">
            <a:extLst>
              <a:ext uri="{FF2B5EF4-FFF2-40B4-BE49-F238E27FC236}">
                <a16:creationId xmlns:a16="http://schemas.microsoft.com/office/drawing/2014/main" id="{2DB986DC-E75B-4532-9AAA-D0541196CB0C}"/>
              </a:ext>
            </a:extLst>
          </p:cNvPr>
          <p:cNvSpPr>
            <a:spLocks noGrp="1"/>
          </p:cNvSpPr>
          <p:nvPr>
            <p:ph type="ftr" sz="quarter" idx="11"/>
          </p:nvPr>
        </p:nvSpPr>
        <p:spPr/>
        <p:txBody>
          <a:bodyPr/>
          <a:lstStyle/>
          <a:p>
            <a:r>
              <a:rPr lang="de-CH"/>
              <a:t>WE KNOW HOW.</a:t>
            </a:r>
            <a:endParaRPr lang="de-CH" dirty="0"/>
          </a:p>
        </p:txBody>
      </p:sp>
      <p:sp>
        <p:nvSpPr>
          <p:cNvPr id="6" name="Foliennummernplatzhalter 5">
            <a:extLst>
              <a:ext uri="{FF2B5EF4-FFF2-40B4-BE49-F238E27FC236}">
                <a16:creationId xmlns:a16="http://schemas.microsoft.com/office/drawing/2014/main" id="{649D22D5-1327-4CC6-BC04-BBBA842D5ECF}"/>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0" name="Inhaltsplatzhalter 9">
            <a:extLst>
              <a:ext uri="{FF2B5EF4-FFF2-40B4-BE49-F238E27FC236}">
                <a16:creationId xmlns:a16="http://schemas.microsoft.com/office/drawing/2014/main" id="{9064667C-5F85-4F72-9F6B-BFF00F7DBD82}"/>
              </a:ext>
            </a:extLst>
          </p:cNvPr>
          <p:cNvSpPr>
            <a:spLocks noGrp="1"/>
          </p:cNvSpPr>
          <p:nvPr>
            <p:ph sz="quarter" idx="13"/>
          </p:nvPr>
        </p:nvSpPr>
        <p:spPr>
          <a:xfrm>
            <a:off x="482461" y="1412875"/>
            <a:ext cx="11230114" cy="4752975"/>
          </a:xfrm>
        </p:spPr>
        <p:txBody>
          <a:bodyPr/>
          <a:lstStyle>
            <a:lvl5pPr>
              <a:defRPr/>
            </a:lvl5pPr>
            <a:lvl6pPr>
              <a:defRPr/>
            </a:lvl6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Tree>
    <p:extLst>
      <p:ext uri="{BB962C8B-B14F-4D97-AF65-F5344CB8AC3E}">
        <p14:creationId xmlns:p14="http://schemas.microsoft.com/office/powerpoint/2010/main" val="1523351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 zwei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FA376F-3B67-4495-9024-BFB364999B80}"/>
              </a:ext>
            </a:extLst>
          </p:cNvPr>
          <p:cNvSpPr>
            <a:spLocks noGrp="1"/>
          </p:cNvSpPr>
          <p:nvPr>
            <p:ph type="title"/>
          </p:nvPr>
        </p:nvSpPr>
        <p:spPr/>
        <p:txBody>
          <a:bodyPr/>
          <a:lstStyle/>
          <a:p>
            <a:r>
              <a:rPr lang="de-DE"/>
              <a:t>Titelmasterformat durch Klicken bearbeiten</a:t>
            </a:r>
            <a:endParaRPr lang="de-CH" dirty="0"/>
          </a:p>
        </p:txBody>
      </p:sp>
      <p:sp>
        <p:nvSpPr>
          <p:cNvPr id="5" name="Datumsplatzhalter 4">
            <a:extLst>
              <a:ext uri="{FF2B5EF4-FFF2-40B4-BE49-F238E27FC236}">
                <a16:creationId xmlns:a16="http://schemas.microsoft.com/office/drawing/2014/main" id="{6CA6E583-214B-4790-B49E-75E172B91650}"/>
              </a:ext>
            </a:extLst>
          </p:cNvPr>
          <p:cNvSpPr>
            <a:spLocks noGrp="1"/>
          </p:cNvSpPr>
          <p:nvPr>
            <p:ph type="dt" sz="half" idx="10"/>
          </p:nvPr>
        </p:nvSpPr>
        <p:spPr/>
        <p:txBody>
          <a:bodyPr/>
          <a:lstStyle/>
          <a:p>
            <a:fld id="{E419B38C-007B-45EE-90E4-22D1B8987C2C}" type="datetime1">
              <a:rPr lang="de-CH" smtClean="0"/>
              <a:t>23.11.2021</a:t>
            </a:fld>
            <a:endParaRPr lang="de-CH" dirty="0"/>
          </a:p>
        </p:txBody>
      </p:sp>
      <p:sp>
        <p:nvSpPr>
          <p:cNvPr id="6" name="Fußzeilenplatzhalter 5">
            <a:extLst>
              <a:ext uri="{FF2B5EF4-FFF2-40B4-BE49-F238E27FC236}">
                <a16:creationId xmlns:a16="http://schemas.microsoft.com/office/drawing/2014/main" id="{03B32E68-A4A4-42C2-9929-68BE5DB864A8}"/>
              </a:ext>
            </a:extLst>
          </p:cNvPr>
          <p:cNvSpPr>
            <a:spLocks noGrp="1"/>
          </p:cNvSpPr>
          <p:nvPr>
            <p:ph type="ftr" sz="quarter" idx="11"/>
          </p:nvPr>
        </p:nvSpPr>
        <p:spPr/>
        <p:txBody>
          <a:bodyPr/>
          <a:lstStyle/>
          <a:p>
            <a:r>
              <a:rPr lang="de-CH"/>
              <a:t>WE KNOW HOW.</a:t>
            </a:r>
            <a:endParaRPr lang="de-CH" dirty="0"/>
          </a:p>
        </p:txBody>
      </p:sp>
      <p:sp>
        <p:nvSpPr>
          <p:cNvPr id="7" name="Foliennummernplatzhalter 6">
            <a:extLst>
              <a:ext uri="{FF2B5EF4-FFF2-40B4-BE49-F238E27FC236}">
                <a16:creationId xmlns:a16="http://schemas.microsoft.com/office/drawing/2014/main" id="{8F71F9D4-799C-4023-A650-6ADDB366AA4C}"/>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1" name="Inhaltsplatzhalter 10">
            <a:extLst>
              <a:ext uri="{FF2B5EF4-FFF2-40B4-BE49-F238E27FC236}">
                <a16:creationId xmlns:a16="http://schemas.microsoft.com/office/drawing/2014/main" id="{AEE37E4F-CE4E-4777-9C17-53E5210C7DF5}"/>
              </a:ext>
            </a:extLst>
          </p:cNvPr>
          <p:cNvSpPr>
            <a:spLocks noGrp="1"/>
          </p:cNvSpPr>
          <p:nvPr>
            <p:ph sz="quarter" idx="13"/>
          </p:nvPr>
        </p:nvSpPr>
        <p:spPr>
          <a:xfrm>
            <a:off x="479425" y="1412875"/>
            <a:ext cx="5508625" cy="4752975"/>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13" name="Inhaltsplatzhalter 12">
            <a:extLst>
              <a:ext uri="{FF2B5EF4-FFF2-40B4-BE49-F238E27FC236}">
                <a16:creationId xmlns:a16="http://schemas.microsoft.com/office/drawing/2014/main" id="{A818BD93-1DDD-412D-A871-6BC5B00BBC1E}"/>
              </a:ext>
            </a:extLst>
          </p:cNvPr>
          <p:cNvSpPr>
            <a:spLocks noGrp="1"/>
          </p:cNvSpPr>
          <p:nvPr>
            <p:ph sz="quarter" idx="14"/>
          </p:nvPr>
        </p:nvSpPr>
        <p:spPr>
          <a:xfrm>
            <a:off x="6203950" y="1412875"/>
            <a:ext cx="5508625" cy="4752975"/>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Tree>
    <p:extLst>
      <p:ext uri="{BB962C8B-B14F-4D97-AF65-F5344CB8AC3E}">
        <p14:creationId xmlns:p14="http://schemas.microsoft.com/office/powerpoint/2010/main" val="2250747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e Pager">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6CA6E583-214B-4790-B49E-75E172B91650}"/>
              </a:ext>
            </a:extLst>
          </p:cNvPr>
          <p:cNvSpPr>
            <a:spLocks noGrp="1"/>
          </p:cNvSpPr>
          <p:nvPr>
            <p:ph type="dt" sz="half" idx="10"/>
          </p:nvPr>
        </p:nvSpPr>
        <p:spPr/>
        <p:txBody>
          <a:bodyPr/>
          <a:lstStyle/>
          <a:p>
            <a:fld id="{D2C636BD-1E63-4954-8A85-B5AEB71B603D}" type="datetime1">
              <a:rPr lang="de-CH" smtClean="0"/>
              <a:t>23.11.2021</a:t>
            </a:fld>
            <a:endParaRPr lang="de-CH" dirty="0"/>
          </a:p>
        </p:txBody>
      </p:sp>
      <p:sp>
        <p:nvSpPr>
          <p:cNvPr id="6" name="Fußzeilenplatzhalter 5">
            <a:extLst>
              <a:ext uri="{FF2B5EF4-FFF2-40B4-BE49-F238E27FC236}">
                <a16:creationId xmlns:a16="http://schemas.microsoft.com/office/drawing/2014/main" id="{03B32E68-A4A4-42C2-9929-68BE5DB864A8}"/>
              </a:ext>
            </a:extLst>
          </p:cNvPr>
          <p:cNvSpPr>
            <a:spLocks noGrp="1"/>
          </p:cNvSpPr>
          <p:nvPr>
            <p:ph type="ftr" sz="quarter" idx="11"/>
          </p:nvPr>
        </p:nvSpPr>
        <p:spPr/>
        <p:txBody>
          <a:bodyPr/>
          <a:lstStyle/>
          <a:p>
            <a:r>
              <a:rPr lang="de-CH"/>
              <a:t>WE KNOW HOW.</a:t>
            </a:r>
            <a:endParaRPr lang="de-CH" dirty="0"/>
          </a:p>
        </p:txBody>
      </p:sp>
      <p:sp>
        <p:nvSpPr>
          <p:cNvPr id="7" name="Foliennummernplatzhalter 6">
            <a:extLst>
              <a:ext uri="{FF2B5EF4-FFF2-40B4-BE49-F238E27FC236}">
                <a16:creationId xmlns:a16="http://schemas.microsoft.com/office/drawing/2014/main" id="{8F71F9D4-799C-4023-A650-6ADDB366AA4C}"/>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1" name="Inhaltsplatzhalter 10">
            <a:extLst>
              <a:ext uri="{FF2B5EF4-FFF2-40B4-BE49-F238E27FC236}">
                <a16:creationId xmlns:a16="http://schemas.microsoft.com/office/drawing/2014/main" id="{AEE37E4F-CE4E-4777-9C17-53E5210C7DF5}"/>
              </a:ext>
            </a:extLst>
          </p:cNvPr>
          <p:cNvSpPr>
            <a:spLocks noGrp="1"/>
          </p:cNvSpPr>
          <p:nvPr>
            <p:ph sz="quarter" idx="13"/>
          </p:nvPr>
        </p:nvSpPr>
        <p:spPr>
          <a:xfrm>
            <a:off x="479425" y="1412875"/>
            <a:ext cx="5508625" cy="4752975"/>
          </a:xfrm>
        </p:spPr>
        <p:txBody>
          <a:bodyPr/>
          <a:lstStyle>
            <a:lvl1pPr>
              <a:defRPr sz="1800"/>
            </a:lvl1pPr>
            <a:lvl2pPr>
              <a:defRPr sz="1800"/>
            </a:lvl2pPr>
            <a:lvl3pPr>
              <a:defRPr sz="1800"/>
            </a:lvl3pPr>
            <a:lvl4pPr>
              <a:defRPr sz="1800"/>
            </a:lvl4pPr>
            <a:lvl5pPr>
              <a:defRPr sz="18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4" name="Bildplatzhalter 3">
            <a:extLst>
              <a:ext uri="{FF2B5EF4-FFF2-40B4-BE49-F238E27FC236}">
                <a16:creationId xmlns:a16="http://schemas.microsoft.com/office/drawing/2014/main" id="{FE38E5F9-3C47-4C60-A478-07858D32167A}"/>
              </a:ext>
            </a:extLst>
          </p:cNvPr>
          <p:cNvSpPr>
            <a:spLocks noGrp="1"/>
          </p:cNvSpPr>
          <p:nvPr>
            <p:ph type="pic" sz="quarter" idx="15"/>
          </p:nvPr>
        </p:nvSpPr>
        <p:spPr>
          <a:xfrm>
            <a:off x="6203950" y="0"/>
            <a:ext cx="5988050" cy="2857500"/>
          </a:xfrm>
        </p:spPr>
        <p:txBody>
          <a:bodyPr/>
          <a:lstStyle>
            <a:lvl1pPr>
              <a:defRPr sz="1600"/>
            </a:lvl1pPr>
          </a:lstStyle>
          <a:p>
            <a:r>
              <a:rPr lang="de-DE"/>
              <a:t>Bild durch Klicken auf Symbol hinzufügen</a:t>
            </a:r>
          </a:p>
        </p:txBody>
      </p:sp>
      <p:sp>
        <p:nvSpPr>
          <p:cNvPr id="9" name="Titel 8">
            <a:extLst>
              <a:ext uri="{FF2B5EF4-FFF2-40B4-BE49-F238E27FC236}">
                <a16:creationId xmlns:a16="http://schemas.microsoft.com/office/drawing/2014/main" id="{8081B9A2-AD70-49AB-A4A7-2A971C6AFABE}"/>
              </a:ext>
            </a:extLst>
          </p:cNvPr>
          <p:cNvSpPr>
            <a:spLocks noGrp="1"/>
          </p:cNvSpPr>
          <p:nvPr>
            <p:ph type="title"/>
          </p:nvPr>
        </p:nvSpPr>
        <p:spPr>
          <a:xfrm>
            <a:off x="482461" y="346633"/>
            <a:ext cx="5505589" cy="767605"/>
          </a:xfrm>
        </p:spPr>
        <p:txBody>
          <a:bodyPr/>
          <a:lstStyle/>
          <a:p>
            <a:r>
              <a:rPr lang="de-DE"/>
              <a:t>Titelmasterformat durch Klicken bearbeiten</a:t>
            </a:r>
            <a:endParaRPr lang="de-DE" dirty="0"/>
          </a:p>
        </p:txBody>
      </p:sp>
      <p:sp>
        <p:nvSpPr>
          <p:cNvPr id="14" name="Textplatzhalter 13">
            <a:extLst>
              <a:ext uri="{FF2B5EF4-FFF2-40B4-BE49-F238E27FC236}">
                <a16:creationId xmlns:a16="http://schemas.microsoft.com/office/drawing/2014/main" id="{C2034ECB-CC4B-4DF9-92E2-441CC1DFDD75}"/>
              </a:ext>
            </a:extLst>
          </p:cNvPr>
          <p:cNvSpPr>
            <a:spLocks noGrp="1"/>
          </p:cNvSpPr>
          <p:nvPr>
            <p:ph type="body" sz="quarter" idx="16"/>
          </p:nvPr>
        </p:nvSpPr>
        <p:spPr>
          <a:xfrm>
            <a:off x="6203950" y="2857500"/>
            <a:ext cx="5988050" cy="3308350"/>
          </a:xfrm>
          <a:solidFill>
            <a:schemeClr val="bg2"/>
          </a:solidFill>
        </p:spPr>
        <p:txBody>
          <a:bodyPr tIns="144000" rIns="504000"/>
          <a:lstStyle>
            <a:lvl1pPr marL="180975" indent="0">
              <a:buNone/>
              <a:defRPr sz="1500"/>
            </a:lvl1pPr>
            <a:lvl2pPr>
              <a:defRPr sz="1500"/>
            </a:lvl2pPr>
            <a:lvl3pPr>
              <a:defRPr sz="1500"/>
            </a:lvl3pPr>
            <a:lvl4pPr>
              <a:defRPr sz="1500"/>
            </a:lvl4pPr>
            <a:lvl5pPr>
              <a:defRPr sz="15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0" name="Textplatzhalter 13">
            <a:extLst>
              <a:ext uri="{FF2B5EF4-FFF2-40B4-BE49-F238E27FC236}">
                <a16:creationId xmlns:a16="http://schemas.microsoft.com/office/drawing/2014/main" id="{CF257D9F-DBE1-45FA-9321-FE144F0B96B9}"/>
              </a:ext>
            </a:extLst>
          </p:cNvPr>
          <p:cNvSpPr>
            <a:spLocks noGrp="1"/>
          </p:cNvSpPr>
          <p:nvPr>
            <p:ph type="body" sz="quarter" idx="17" hasCustomPrompt="1"/>
          </p:nvPr>
        </p:nvSpPr>
        <p:spPr>
          <a:xfrm>
            <a:off x="6203950" y="1669259"/>
            <a:ext cx="5988050" cy="1188241"/>
          </a:xfrm>
          <a:solidFill>
            <a:srgbClr val="F0EBE7">
              <a:alpha val="64000"/>
            </a:srgbClr>
          </a:solidFill>
        </p:spPr>
        <p:txBody>
          <a:bodyPr tIns="144000" rIns="504000"/>
          <a:lstStyle>
            <a:lvl1pPr marL="180975" indent="0" algn="r">
              <a:buNone/>
              <a:defRPr sz="1500"/>
            </a:lvl1pPr>
            <a:lvl2pPr algn="r">
              <a:defRPr sz="1500"/>
            </a:lvl2pPr>
            <a:lvl3pPr algn="r">
              <a:defRPr sz="1500"/>
            </a:lvl3pPr>
            <a:lvl4pPr algn="r">
              <a:defRPr sz="1500"/>
            </a:lvl4pPr>
            <a:lvl5pPr algn="r">
              <a:defRPr sz="1500"/>
            </a:lvl5pPr>
          </a:lstStyle>
          <a:p>
            <a:pPr lvl="0"/>
            <a:r>
              <a:rPr lang="de-DE" dirty="0"/>
              <a:t>Kundenlogo einfügen</a:t>
            </a:r>
          </a:p>
          <a:p>
            <a:pPr lvl="1"/>
            <a:r>
              <a:rPr lang="de-DE" dirty="0"/>
              <a:t>Zweite Ebene</a:t>
            </a:r>
          </a:p>
          <a:p>
            <a:pPr lvl="2"/>
            <a:r>
              <a:rPr lang="de-DE" dirty="0"/>
              <a:t>Dritte Ebene</a:t>
            </a:r>
          </a:p>
        </p:txBody>
      </p:sp>
    </p:spTree>
    <p:extLst>
      <p:ext uri="{BB962C8B-B14F-4D97-AF65-F5344CB8AC3E}">
        <p14:creationId xmlns:p14="http://schemas.microsoft.com/office/powerpoint/2010/main" val="3832577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auf Bild">
    <p:bg>
      <p:bgPr>
        <a:solidFill>
          <a:schemeClr val="bg2"/>
        </a:solidFill>
        <a:effectLst/>
      </p:bgPr>
    </p:bg>
    <p:spTree>
      <p:nvGrpSpPr>
        <p:cNvPr id="1" name=""/>
        <p:cNvGrpSpPr/>
        <p:nvPr/>
      </p:nvGrpSpPr>
      <p:grpSpPr>
        <a:xfrm>
          <a:off x="0" y="0"/>
          <a:ext cx="0" cy="0"/>
          <a:chOff x="0" y="0"/>
          <a:chExt cx="0" cy="0"/>
        </a:xfrm>
      </p:grpSpPr>
      <p:sp>
        <p:nvSpPr>
          <p:cNvPr id="21" name="Freihandform: Form 20">
            <a:extLst>
              <a:ext uri="{FF2B5EF4-FFF2-40B4-BE49-F238E27FC236}">
                <a16:creationId xmlns:a16="http://schemas.microsoft.com/office/drawing/2014/main" id="{ABBDD300-DC12-479E-9818-50903541FFF9}"/>
              </a:ext>
            </a:extLst>
          </p:cNvPr>
          <p:cNvSpPr/>
          <p:nvPr userDrawn="1"/>
        </p:nvSpPr>
        <p:spPr>
          <a:xfrm>
            <a:off x="5264678" y="-2030"/>
            <a:ext cx="6927322" cy="6858000"/>
          </a:xfrm>
          <a:custGeom>
            <a:avLst/>
            <a:gdLst>
              <a:gd name="connsiteX0" fmla="*/ 2303368 w 6927322"/>
              <a:gd name="connsiteY0" fmla="*/ 0 h 6858000"/>
              <a:gd name="connsiteX1" fmla="*/ 6927322 w 6927322"/>
              <a:gd name="connsiteY1" fmla="*/ 0 h 6858000"/>
              <a:gd name="connsiteX2" fmla="*/ 6927322 w 6927322"/>
              <a:gd name="connsiteY2" fmla="*/ 6858000 h 6858000"/>
              <a:gd name="connsiteX3" fmla="*/ 0 w 69273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927322" h="6858000">
                <a:moveTo>
                  <a:pt x="2303368" y="0"/>
                </a:moveTo>
                <a:lnTo>
                  <a:pt x="6927322" y="0"/>
                </a:lnTo>
                <a:lnTo>
                  <a:pt x="6927322" y="6858000"/>
                </a:lnTo>
                <a:lnTo>
                  <a:pt x="0" y="6858000"/>
                </a:lnTo>
                <a:close/>
              </a:path>
            </a:pathLst>
          </a:custGeom>
          <a:solidFill>
            <a:srgbClr val="FFFFFF">
              <a:alpha val="7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CH" dirty="0"/>
          </a:p>
        </p:txBody>
      </p:sp>
      <p:sp>
        <p:nvSpPr>
          <p:cNvPr id="3" name="Datumsplatzhalter 2">
            <a:extLst>
              <a:ext uri="{FF2B5EF4-FFF2-40B4-BE49-F238E27FC236}">
                <a16:creationId xmlns:a16="http://schemas.microsoft.com/office/drawing/2014/main" id="{C8FAAB2D-A293-4D3D-9F4E-0FAB456D12CF}"/>
              </a:ext>
            </a:extLst>
          </p:cNvPr>
          <p:cNvSpPr>
            <a:spLocks noGrp="1"/>
          </p:cNvSpPr>
          <p:nvPr>
            <p:ph type="dt" sz="half" idx="10"/>
          </p:nvPr>
        </p:nvSpPr>
        <p:spPr>
          <a:xfrm>
            <a:off x="933451" y="6935274"/>
            <a:ext cx="616744" cy="45719"/>
          </a:xfrm>
        </p:spPr>
        <p:txBody>
          <a:bodyPr/>
          <a:lstStyle>
            <a:lvl1pPr>
              <a:defRPr sz="100"/>
            </a:lvl1pPr>
          </a:lstStyle>
          <a:p>
            <a:fld id="{63AF56FE-CFE6-4C00-8A77-925D445A716B}" type="datetime1">
              <a:rPr lang="de-CH" smtClean="0"/>
              <a:pPr/>
              <a:t>23.11.2021</a:t>
            </a:fld>
            <a:endParaRPr lang="de-CH" dirty="0"/>
          </a:p>
        </p:txBody>
      </p:sp>
      <p:sp>
        <p:nvSpPr>
          <p:cNvPr id="4" name="Fußzeilenplatzhalter 3">
            <a:extLst>
              <a:ext uri="{FF2B5EF4-FFF2-40B4-BE49-F238E27FC236}">
                <a16:creationId xmlns:a16="http://schemas.microsoft.com/office/drawing/2014/main" id="{CC0A0AA6-4DD3-4FF1-BDB2-8DCCC2219A73}"/>
              </a:ext>
            </a:extLst>
          </p:cNvPr>
          <p:cNvSpPr>
            <a:spLocks noGrp="1"/>
          </p:cNvSpPr>
          <p:nvPr>
            <p:ph type="ftr" sz="quarter" idx="11"/>
          </p:nvPr>
        </p:nvSpPr>
        <p:spPr>
          <a:xfrm>
            <a:off x="1585915" y="6935274"/>
            <a:ext cx="3048000" cy="45719"/>
          </a:xfrm>
        </p:spPr>
        <p:txBody>
          <a:bodyPr/>
          <a:lstStyle>
            <a:lvl1pPr>
              <a:defRPr sz="100"/>
            </a:lvl1pPr>
          </a:lstStyle>
          <a:p>
            <a:r>
              <a:rPr lang="de-CH"/>
              <a:t>WE KNOW HOW.</a:t>
            </a:r>
            <a:endParaRPr lang="de-CH" dirty="0"/>
          </a:p>
        </p:txBody>
      </p:sp>
      <p:sp>
        <p:nvSpPr>
          <p:cNvPr id="5" name="Foliennummernplatzhalter 4">
            <a:extLst>
              <a:ext uri="{FF2B5EF4-FFF2-40B4-BE49-F238E27FC236}">
                <a16:creationId xmlns:a16="http://schemas.microsoft.com/office/drawing/2014/main" id="{F7690C60-FE02-43F5-B09D-31F22CBBD3A1}"/>
              </a:ext>
            </a:extLst>
          </p:cNvPr>
          <p:cNvSpPr>
            <a:spLocks noGrp="1"/>
          </p:cNvSpPr>
          <p:nvPr>
            <p:ph type="sldNum" sz="quarter" idx="12"/>
          </p:nvPr>
        </p:nvSpPr>
        <p:spPr>
          <a:xfrm>
            <a:off x="482461" y="6935274"/>
            <a:ext cx="415270" cy="45719"/>
          </a:xfrm>
        </p:spPr>
        <p:txBody>
          <a:bodyPr/>
          <a:lstStyle>
            <a:lvl1pPr>
              <a:defRPr sz="100"/>
            </a:lvl1pPr>
          </a:lstStyle>
          <a:p>
            <a:fld id="{CE7E00E2-F08D-429A-AD9B-1ECBEC02F4DB}" type="slidenum">
              <a:rPr lang="de-CH" smtClean="0"/>
              <a:pPr/>
              <a:t>‹Nr.›</a:t>
            </a:fld>
            <a:endParaRPr lang="de-CH" dirty="0"/>
          </a:p>
        </p:txBody>
      </p:sp>
      <p:pic>
        <p:nvPicPr>
          <p:cNvPr id="22" name="Grafik 21">
            <a:extLst>
              <a:ext uri="{FF2B5EF4-FFF2-40B4-BE49-F238E27FC236}">
                <a16:creationId xmlns:a16="http://schemas.microsoft.com/office/drawing/2014/main" id="{54CBDDC4-4608-4AB9-B32C-6550A8EB94E5}"/>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09163" y="6232744"/>
            <a:ext cx="1213732" cy="379291"/>
          </a:xfrm>
          <a:prstGeom prst="rect">
            <a:avLst/>
          </a:prstGeom>
        </p:spPr>
      </p:pic>
      <p:sp>
        <p:nvSpPr>
          <p:cNvPr id="24" name="Textplatzhalter 23">
            <a:extLst>
              <a:ext uri="{FF2B5EF4-FFF2-40B4-BE49-F238E27FC236}">
                <a16:creationId xmlns:a16="http://schemas.microsoft.com/office/drawing/2014/main" id="{6F026F08-DDB0-4F46-8B85-304325AD773E}"/>
              </a:ext>
            </a:extLst>
          </p:cNvPr>
          <p:cNvSpPr>
            <a:spLocks noGrp="1"/>
          </p:cNvSpPr>
          <p:nvPr>
            <p:ph type="body" sz="quarter" idx="13"/>
          </p:nvPr>
        </p:nvSpPr>
        <p:spPr>
          <a:xfrm>
            <a:off x="7622849" y="346075"/>
            <a:ext cx="4086552" cy="5819775"/>
          </a:xfrm>
        </p:spPr>
        <p:txBody>
          <a:bodyPr/>
          <a:lstStyle>
            <a:lvl1pPr>
              <a:spcAft>
                <a:spcPts val="0"/>
              </a:spcAft>
              <a:defRPr/>
            </a:lvl1pPr>
            <a:lvl2pPr>
              <a:spcAft>
                <a:spcPts val="0"/>
              </a:spcAft>
              <a:defRPr/>
            </a:lvl2pPr>
            <a:lvl3pPr>
              <a:spcAft>
                <a:spcPts val="0"/>
              </a:spcAft>
              <a:defRPr/>
            </a:lvl3pPr>
            <a:lvl4pPr>
              <a:spcAft>
                <a:spcPts val="0"/>
              </a:spcAft>
              <a:defRPr/>
            </a:lvl4pPr>
            <a:lvl5pPr>
              <a:spcAft>
                <a:spcPts val="0"/>
              </a:spcAft>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6" name="Titel 5">
            <a:extLst>
              <a:ext uri="{FF2B5EF4-FFF2-40B4-BE49-F238E27FC236}">
                <a16:creationId xmlns:a16="http://schemas.microsoft.com/office/drawing/2014/main" id="{B7E1B35D-2558-4834-BED2-DCB957EFAA77}"/>
              </a:ext>
            </a:extLst>
          </p:cNvPr>
          <p:cNvSpPr>
            <a:spLocks noGrp="1"/>
          </p:cNvSpPr>
          <p:nvPr>
            <p:ph type="title"/>
          </p:nvPr>
        </p:nvSpPr>
        <p:spPr>
          <a:xfrm>
            <a:off x="482461" y="346633"/>
            <a:ext cx="7005267" cy="767605"/>
          </a:xfrm>
        </p:spPr>
        <p:txBody>
          <a:bodyPr/>
          <a:lstStyle/>
          <a:p>
            <a:r>
              <a:rPr lang="de-DE"/>
              <a:t>Titelmasterformat durch Klicken bearbeiten</a:t>
            </a:r>
            <a:endParaRPr lang="de-DE" dirty="0"/>
          </a:p>
        </p:txBody>
      </p:sp>
    </p:spTree>
    <p:extLst>
      <p:ext uri="{BB962C8B-B14F-4D97-AF65-F5344CB8AC3E}">
        <p14:creationId xmlns:p14="http://schemas.microsoft.com/office/powerpoint/2010/main" val="191085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sp>
        <p:nvSpPr>
          <p:cNvPr id="3" name="Datumsplatzhalter 2">
            <a:extLst>
              <a:ext uri="{FF2B5EF4-FFF2-40B4-BE49-F238E27FC236}">
                <a16:creationId xmlns:a16="http://schemas.microsoft.com/office/drawing/2014/main" id="{C8FAAB2D-A293-4D3D-9F4E-0FAB456D12CF}"/>
              </a:ext>
            </a:extLst>
          </p:cNvPr>
          <p:cNvSpPr>
            <a:spLocks noGrp="1"/>
          </p:cNvSpPr>
          <p:nvPr>
            <p:ph type="dt" sz="half" idx="10"/>
          </p:nvPr>
        </p:nvSpPr>
        <p:spPr/>
        <p:txBody>
          <a:bodyPr/>
          <a:lstStyle/>
          <a:p>
            <a:fld id="{06487B16-9A85-473C-A221-BC23D264215E}" type="datetime1">
              <a:rPr lang="de-CH" smtClean="0"/>
              <a:t>23.11.2021</a:t>
            </a:fld>
            <a:endParaRPr lang="de-CH" dirty="0"/>
          </a:p>
        </p:txBody>
      </p:sp>
      <p:sp>
        <p:nvSpPr>
          <p:cNvPr id="4" name="Fußzeilenplatzhalter 3">
            <a:extLst>
              <a:ext uri="{FF2B5EF4-FFF2-40B4-BE49-F238E27FC236}">
                <a16:creationId xmlns:a16="http://schemas.microsoft.com/office/drawing/2014/main" id="{CC0A0AA6-4DD3-4FF1-BDB2-8DCCC2219A73}"/>
              </a:ext>
            </a:extLst>
          </p:cNvPr>
          <p:cNvSpPr>
            <a:spLocks noGrp="1"/>
          </p:cNvSpPr>
          <p:nvPr>
            <p:ph type="ftr" sz="quarter" idx="11"/>
          </p:nvPr>
        </p:nvSpPr>
        <p:spPr/>
        <p:txBody>
          <a:bodyPr/>
          <a:lstStyle/>
          <a:p>
            <a:r>
              <a:rPr lang="de-CH"/>
              <a:t>WE KNOW HOW.</a:t>
            </a:r>
            <a:endParaRPr lang="de-CH" dirty="0"/>
          </a:p>
        </p:txBody>
      </p:sp>
      <p:sp>
        <p:nvSpPr>
          <p:cNvPr id="5" name="Foliennummernplatzhalter 4">
            <a:extLst>
              <a:ext uri="{FF2B5EF4-FFF2-40B4-BE49-F238E27FC236}">
                <a16:creationId xmlns:a16="http://schemas.microsoft.com/office/drawing/2014/main" id="{F7690C60-FE02-43F5-B09D-31F22CBBD3A1}"/>
              </a:ext>
            </a:extLst>
          </p:cNvPr>
          <p:cNvSpPr>
            <a:spLocks noGrp="1"/>
          </p:cNvSpPr>
          <p:nvPr>
            <p:ph type="sldNum" sz="quarter" idx="12"/>
          </p:nvPr>
        </p:nvSpPr>
        <p:spPr/>
        <p:txBody>
          <a:bodyPr/>
          <a:lstStyle/>
          <a:p>
            <a:fld id="{CE7E00E2-F08D-429A-AD9B-1ECBEC02F4DB}" type="slidenum">
              <a:rPr lang="de-CH" smtClean="0"/>
              <a:t>‹Nr.›</a:t>
            </a:fld>
            <a:endParaRPr lang="de-CH" dirty="0"/>
          </a:p>
        </p:txBody>
      </p:sp>
    </p:spTree>
    <p:extLst>
      <p:ext uri="{BB962C8B-B14F-4D97-AF65-F5344CB8AC3E}">
        <p14:creationId xmlns:p14="http://schemas.microsoft.com/office/powerpoint/2010/main" val="326566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Only" preserve="1">
  <p:cSld name="Kapiteltrenner einzeilig">
    <p:spTree>
      <p:nvGrpSpPr>
        <p:cNvPr id="1" name=""/>
        <p:cNvGrpSpPr/>
        <p:nvPr/>
      </p:nvGrpSpPr>
      <p:grpSpPr>
        <a:xfrm>
          <a:off x="0" y="0"/>
          <a:ext cx="0" cy="0"/>
          <a:chOff x="0" y="0"/>
          <a:chExt cx="0" cy="0"/>
        </a:xfrm>
      </p:grpSpPr>
      <p:sp>
        <p:nvSpPr>
          <p:cNvPr id="8" name="Rechtwinkliges Dreieck 7">
            <a:extLst>
              <a:ext uri="{FF2B5EF4-FFF2-40B4-BE49-F238E27FC236}">
                <a16:creationId xmlns:a16="http://schemas.microsoft.com/office/drawing/2014/main" id="{995D80FD-F411-45F3-9A3C-DBE31E4A3026}"/>
              </a:ext>
            </a:extLst>
          </p:cNvPr>
          <p:cNvSpPr/>
          <p:nvPr userDrawn="1"/>
        </p:nvSpPr>
        <p:spPr>
          <a:xfrm rot="16200000">
            <a:off x="7169568" y="1835567"/>
            <a:ext cx="6858001" cy="3186864"/>
          </a:xfrm>
          <a:prstGeom prst="rtTriangle">
            <a:avLst/>
          </a:prstGeom>
          <a:solidFill>
            <a:srgbClr val="FB93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9" name="Rechtwinkliges Dreieck 8">
            <a:extLst>
              <a:ext uri="{FF2B5EF4-FFF2-40B4-BE49-F238E27FC236}">
                <a16:creationId xmlns:a16="http://schemas.microsoft.com/office/drawing/2014/main" id="{89FCD957-73FB-490D-B14D-2ACB444EA971}"/>
              </a:ext>
            </a:extLst>
          </p:cNvPr>
          <p:cNvSpPr/>
          <p:nvPr userDrawn="1"/>
        </p:nvSpPr>
        <p:spPr>
          <a:xfrm rot="5400000">
            <a:off x="5099397" y="-5102440"/>
            <a:ext cx="1990163" cy="12195043"/>
          </a:xfrm>
          <a:prstGeom prst="rtTriangle">
            <a:avLst/>
          </a:prstGeom>
          <a:solidFill>
            <a:srgbClr val="E8E3D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solidFill>
                <a:srgbClr val="F7EACB"/>
              </a:solidFill>
            </a:endParaRPr>
          </a:p>
        </p:txBody>
      </p:sp>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pic>
        <p:nvPicPr>
          <p:cNvPr id="11" name="Grafik 10">
            <a:extLst>
              <a:ext uri="{FF2B5EF4-FFF2-40B4-BE49-F238E27FC236}">
                <a16:creationId xmlns:a16="http://schemas.microsoft.com/office/drawing/2014/main" id="{E6FC9CD5-3DBA-4FE0-898F-7EF2D6D35AEB}"/>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022681" y="5844893"/>
            <a:ext cx="1640307" cy="512596"/>
          </a:xfrm>
          <a:prstGeom prst="rect">
            <a:avLst/>
          </a:prstGeom>
        </p:spPr>
      </p:pic>
      <p:sp>
        <p:nvSpPr>
          <p:cNvPr id="3" name="Datumsplatzhalter 2">
            <a:extLst>
              <a:ext uri="{FF2B5EF4-FFF2-40B4-BE49-F238E27FC236}">
                <a16:creationId xmlns:a16="http://schemas.microsoft.com/office/drawing/2014/main" id="{BA4E6CF0-463D-4E23-8B3C-1F9C90472701}"/>
              </a:ext>
            </a:extLst>
          </p:cNvPr>
          <p:cNvSpPr>
            <a:spLocks noGrp="1"/>
          </p:cNvSpPr>
          <p:nvPr>
            <p:ph type="dt" sz="half" idx="10"/>
          </p:nvPr>
        </p:nvSpPr>
        <p:spPr>
          <a:xfrm>
            <a:off x="933451" y="7080680"/>
            <a:ext cx="616744" cy="15389"/>
          </a:xfrm>
        </p:spPr>
        <p:txBody>
          <a:bodyPr>
            <a:spAutoFit/>
          </a:bodyPr>
          <a:lstStyle>
            <a:lvl1pPr>
              <a:defRPr sz="100">
                <a:solidFill>
                  <a:schemeClr val="bg1">
                    <a:alpha val="0"/>
                  </a:schemeClr>
                </a:solidFill>
              </a:defRPr>
            </a:lvl1pPr>
          </a:lstStyle>
          <a:p>
            <a:fld id="{D2150144-1542-4C4D-B8A7-9EB124A46CDF}" type="datetime1">
              <a:rPr lang="de-CH" smtClean="0"/>
              <a:t>23.11.2021</a:t>
            </a:fld>
            <a:endParaRPr lang="de-CH" dirty="0"/>
          </a:p>
        </p:txBody>
      </p:sp>
      <p:sp>
        <p:nvSpPr>
          <p:cNvPr id="4" name="Fußzeilenplatzhalter 3">
            <a:extLst>
              <a:ext uri="{FF2B5EF4-FFF2-40B4-BE49-F238E27FC236}">
                <a16:creationId xmlns:a16="http://schemas.microsoft.com/office/drawing/2014/main" id="{33CAAD4A-BAEE-478D-B516-024F017E2CCB}"/>
              </a:ext>
            </a:extLst>
          </p:cNvPr>
          <p:cNvSpPr>
            <a:spLocks noGrp="1"/>
          </p:cNvSpPr>
          <p:nvPr>
            <p:ph type="ftr" sz="quarter" idx="11"/>
          </p:nvPr>
        </p:nvSpPr>
        <p:spPr>
          <a:xfrm>
            <a:off x="1585915" y="70806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5" name="Foliennummernplatzhalter 4">
            <a:extLst>
              <a:ext uri="{FF2B5EF4-FFF2-40B4-BE49-F238E27FC236}">
                <a16:creationId xmlns:a16="http://schemas.microsoft.com/office/drawing/2014/main" id="{D3F340B4-06B7-4D34-A0B2-728AE1F5EC94}"/>
              </a:ext>
            </a:extLst>
          </p:cNvPr>
          <p:cNvSpPr>
            <a:spLocks noGrp="1"/>
          </p:cNvSpPr>
          <p:nvPr>
            <p:ph type="sldNum" sz="quarter" idx="12"/>
          </p:nvPr>
        </p:nvSpPr>
        <p:spPr>
          <a:xfrm>
            <a:off x="482461" y="70806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Tree>
    <p:extLst>
      <p:ext uri="{BB962C8B-B14F-4D97-AF65-F5344CB8AC3E}">
        <p14:creationId xmlns:p14="http://schemas.microsoft.com/office/powerpoint/2010/main" val="1119605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Only" preserve="1">
  <p:cSld name="Kapiteltrenner zweizeilig">
    <p:spTree>
      <p:nvGrpSpPr>
        <p:cNvPr id="1" name=""/>
        <p:cNvGrpSpPr/>
        <p:nvPr/>
      </p:nvGrpSpPr>
      <p:grpSpPr>
        <a:xfrm>
          <a:off x="0" y="0"/>
          <a:ext cx="0" cy="0"/>
          <a:chOff x="0" y="0"/>
          <a:chExt cx="0" cy="0"/>
        </a:xfrm>
      </p:grpSpPr>
      <p:sp>
        <p:nvSpPr>
          <p:cNvPr id="10" name="Rechtwinkliges Dreieck 9">
            <a:extLst>
              <a:ext uri="{FF2B5EF4-FFF2-40B4-BE49-F238E27FC236}">
                <a16:creationId xmlns:a16="http://schemas.microsoft.com/office/drawing/2014/main" id="{7991B175-9C0A-465B-B93B-876C2C073404}"/>
              </a:ext>
            </a:extLst>
          </p:cNvPr>
          <p:cNvSpPr/>
          <p:nvPr userDrawn="1"/>
        </p:nvSpPr>
        <p:spPr>
          <a:xfrm rot="16200000">
            <a:off x="5207715" y="-119633"/>
            <a:ext cx="1760219" cy="12195043"/>
          </a:xfrm>
          <a:prstGeom prst="rtTriangle">
            <a:avLst/>
          </a:prstGeom>
          <a:solidFill>
            <a:srgbClr val="FB93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12" name="Rechtwinkliges Dreieck 11">
            <a:extLst>
              <a:ext uri="{FF2B5EF4-FFF2-40B4-BE49-F238E27FC236}">
                <a16:creationId xmlns:a16="http://schemas.microsoft.com/office/drawing/2014/main" id="{85350120-3C6B-488A-83C5-ADD34EF8DDDD}"/>
              </a:ext>
            </a:extLst>
          </p:cNvPr>
          <p:cNvSpPr/>
          <p:nvPr userDrawn="1"/>
        </p:nvSpPr>
        <p:spPr>
          <a:xfrm rot="5400000">
            <a:off x="4314726" y="-4311116"/>
            <a:ext cx="3566162" cy="12188390"/>
          </a:xfrm>
          <a:prstGeom prst="rtTriangle">
            <a:avLst/>
          </a:prstGeom>
          <a:solidFill>
            <a:srgbClr val="E8E3D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solidFill>
                <a:srgbClr val="F7EACB"/>
              </a:solidFill>
            </a:endParaRPr>
          </a:p>
        </p:txBody>
      </p:sp>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pic>
        <p:nvPicPr>
          <p:cNvPr id="11" name="Grafik 10">
            <a:extLst>
              <a:ext uri="{FF2B5EF4-FFF2-40B4-BE49-F238E27FC236}">
                <a16:creationId xmlns:a16="http://schemas.microsoft.com/office/drawing/2014/main" id="{E6FC9CD5-3DBA-4FE0-898F-7EF2D6D35AEB}"/>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022681" y="5844893"/>
            <a:ext cx="1640307" cy="512596"/>
          </a:xfrm>
          <a:prstGeom prst="rect">
            <a:avLst/>
          </a:prstGeom>
        </p:spPr>
      </p:pic>
      <p:sp>
        <p:nvSpPr>
          <p:cNvPr id="3" name="Datumsplatzhalter 2">
            <a:extLst>
              <a:ext uri="{FF2B5EF4-FFF2-40B4-BE49-F238E27FC236}">
                <a16:creationId xmlns:a16="http://schemas.microsoft.com/office/drawing/2014/main" id="{138062C0-C0C1-478A-8575-A2ABE76049BF}"/>
              </a:ext>
            </a:extLst>
          </p:cNvPr>
          <p:cNvSpPr>
            <a:spLocks noGrp="1"/>
          </p:cNvSpPr>
          <p:nvPr>
            <p:ph type="dt" sz="half" idx="10"/>
          </p:nvPr>
        </p:nvSpPr>
        <p:spPr>
          <a:xfrm>
            <a:off x="933451" y="6966380"/>
            <a:ext cx="616744" cy="15389"/>
          </a:xfrm>
        </p:spPr>
        <p:txBody>
          <a:bodyPr>
            <a:spAutoFit/>
          </a:bodyPr>
          <a:lstStyle>
            <a:lvl1pPr>
              <a:defRPr sz="100">
                <a:solidFill>
                  <a:schemeClr val="bg1">
                    <a:alpha val="0"/>
                  </a:schemeClr>
                </a:solidFill>
              </a:defRPr>
            </a:lvl1pPr>
          </a:lstStyle>
          <a:p>
            <a:fld id="{AAD878A6-E485-4236-9818-2FDED6E07802}" type="datetime1">
              <a:rPr lang="de-CH" smtClean="0"/>
              <a:t>23.11.2021</a:t>
            </a:fld>
            <a:endParaRPr lang="de-CH" dirty="0"/>
          </a:p>
        </p:txBody>
      </p:sp>
      <p:sp>
        <p:nvSpPr>
          <p:cNvPr id="4" name="Fußzeilenplatzhalter 3">
            <a:extLst>
              <a:ext uri="{FF2B5EF4-FFF2-40B4-BE49-F238E27FC236}">
                <a16:creationId xmlns:a16="http://schemas.microsoft.com/office/drawing/2014/main" id="{D91089AD-D883-42FB-977B-0721542BCF4C}"/>
              </a:ext>
            </a:extLst>
          </p:cNvPr>
          <p:cNvSpPr>
            <a:spLocks noGrp="1"/>
          </p:cNvSpPr>
          <p:nvPr>
            <p:ph type="ftr" sz="quarter" idx="11"/>
          </p:nvPr>
        </p:nvSpPr>
        <p:spPr>
          <a:xfrm>
            <a:off x="1585915" y="69663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5" name="Foliennummernplatzhalter 4">
            <a:extLst>
              <a:ext uri="{FF2B5EF4-FFF2-40B4-BE49-F238E27FC236}">
                <a16:creationId xmlns:a16="http://schemas.microsoft.com/office/drawing/2014/main" id="{B4B8590C-B2F2-4445-9BD4-538A0379B3E5}"/>
              </a:ext>
            </a:extLst>
          </p:cNvPr>
          <p:cNvSpPr>
            <a:spLocks noGrp="1"/>
          </p:cNvSpPr>
          <p:nvPr>
            <p:ph type="sldNum" sz="quarter" idx="12"/>
          </p:nvPr>
        </p:nvSpPr>
        <p:spPr>
          <a:xfrm>
            <a:off x="482461" y="69663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Tree>
    <p:extLst>
      <p:ext uri="{BB962C8B-B14F-4D97-AF65-F5344CB8AC3E}">
        <p14:creationId xmlns:p14="http://schemas.microsoft.com/office/powerpoint/2010/main" val="411483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oleObject" Target="../embeddings/oleObject1.bin"/><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image" Target="../media/image3.sv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1E2B7DFD-A86C-4E70-8523-5C51C2182A54}"/>
              </a:ext>
            </a:extLst>
          </p:cNvPr>
          <p:cNvGraphicFramePr>
            <a:graphicFrameLocks noChangeAspect="1"/>
          </p:cNvGraphicFramePr>
          <p:nvPr userDrawn="1">
            <p:custDataLst>
              <p:tags r:id="rId12"/>
            </p:custDataLst>
            <p:extLst>
              <p:ext uri="{D42A27DB-BD31-4B8C-83A1-F6EECF244321}">
                <p14:modId xmlns:p14="http://schemas.microsoft.com/office/powerpoint/2010/main" val="67326808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13" imgW="306" imgH="306" progId="TCLayout.ActiveDocument.1">
                  <p:embed/>
                </p:oleObj>
              </mc:Choice>
              <mc:Fallback>
                <p:oleObj name="think-cell Folie" r:id="rId13" imgW="306" imgH="306" progId="TCLayout.ActiveDocument.1">
                  <p:embed/>
                  <p:pic>
                    <p:nvPicPr>
                      <p:cNvPr id="3" name="Objekt 2" hidden="1">
                        <a:extLst>
                          <a:ext uri="{FF2B5EF4-FFF2-40B4-BE49-F238E27FC236}">
                            <a16:creationId xmlns:a16="http://schemas.microsoft.com/office/drawing/2014/main" id="{1E2B7DFD-A86C-4E70-8523-5C51C2182A54}"/>
                          </a:ext>
                        </a:extLst>
                      </p:cNvPr>
                      <p:cNvPicPr/>
                      <p:nvPr/>
                    </p:nvPicPr>
                    <p:blipFill>
                      <a:blip r:embed="rId14"/>
                      <a:stretch>
                        <a:fillRect/>
                      </a:stretch>
                    </p:blipFill>
                    <p:spPr>
                      <a:xfrm>
                        <a:off x="1588" y="1588"/>
                        <a:ext cx="1588" cy="1588"/>
                      </a:xfrm>
                      <a:prstGeom prst="rect">
                        <a:avLst/>
                      </a:prstGeom>
                    </p:spPr>
                  </p:pic>
                </p:oleObj>
              </mc:Fallback>
            </mc:AlternateContent>
          </a:graphicData>
        </a:graphic>
      </p:graphicFrame>
      <p:sp>
        <p:nvSpPr>
          <p:cNvPr id="8" name="Rechtwinkliges Dreieck 7">
            <a:extLst>
              <a:ext uri="{FF2B5EF4-FFF2-40B4-BE49-F238E27FC236}">
                <a16:creationId xmlns:a16="http://schemas.microsoft.com/office/drawing/2014/main" id="{ACD65837-A056-422C-B8B1-38FFDD4DE81B}"/>
              </a:ext>
            </a:extLst>
          </p:cNvPr>
          <p:cNvSpPr/>
          <p:nvPr userDrawn="1"/>
        </p:nvSpPr>
        <p:spPr>
          <a:xfrm rot="5400000">
            <a:off x="834408" y="-834408"/>
            <a:ext cx="920376" cy="2589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platzhalter 1">
            <a:extLst>
              <a:ext uri="{FF2B5EF4-FFF2-40B4-BE49-F238E27FC236}">
                <a16:creationId xmlns:a16="http://schemas.microsoft.com/office/drawing/2014/main" id="{1DD4019C-FA41-4DCB-805B-361EDF75614E}"/>
              </a:ext>
            </a:extLst>
          </p:cNvPr>
          <p:cNvSpPr>
            <a:spLocks noGrp="1"/>
          </p:cNvSpPr>
          <p:nvPr>
            <p:ph type="title"/>
          </p:nvPr>
        </p:nvSpPr>
        <p:spPr>
          <a:xfrm>
            <a:off x="482461" y="346633"/>
            <a:ext cx="11230114" cy="767605"/>
          </a:xfrm>
          <a:prstGeom prst="rect">
            <a:avLst/>
          </a:prstGeom>
        </p:spPr>
        <p:txBody>
          <a:bodyPr vert="horz" lIns="0" tIns="0" rIns="0" bIns="0" rtlCol="0" anchor="t">
            <a:noAutofit/>
          </a:bodyPr>
          <a:lstStyle/>
          <a:p>
            <a:endParaRPr lang="de-CH" dirty="0"/>
          </a:p>
        </p:txBody>
      </p:sp>
      <p:sp>
        <p:nvSpPr>
          <p:cNvPr id="4" name="Datumsplatzhalter 3">
            <a:extLst>
              <a:ext uri="{FF2B5EF4-FFF2-40B4-BE49-F238E27FC236}">
                <a16:creationId xmlns:a16="http://schemas.microsoft.com/office/drawing/2014/main" id="{272891B6-CDC1-4079-B1F7-551FF564F32D}"/>
              </a:ext>
            </a:extLst>
          </p:cNvPr>
          <p:cNvSpPr>
            <a:spLocks noGrp="1"/>
          </p:cNvSpPr>
          <p:nvPr>
            <p:ph type="dt" sz="half" idx="2"/>
          </p:nvPr>
        </p:nvSpPr>
        <p:spPr>
          <a:xfrm>
            <a:off x="933451" y="6359712"/>
            <a:ext cx="616744" cy="365125"/>
          </a:xfrm>
          <a:prstGeom prst="rect">
            <a:avLst/>
          </a:prstGeom>
        </p:spPr>
        <p:txBody>
          <a:bodyPr vert="horz" lIns="0" tIns="0" rIns="0" bIns="0" rtlCol="0" anchor="ctr"/>
          <a:lstStyle>
            <a:lvl1pPr algn="l">
              <a:defRPr sz="900">
                <a:solidFill>
                  <a:schemeClr val="tx1"/>
                </a:solidFill>
              </a:defRPr>
            </a:lvl1pPr>
          </a:lstStyle>
          <a:p>
            <a:fld id="{A5DF540C-54EF-47BE-96A9-A6A163DDA8A6}" type="datetime1">
              <a:rPr lang="de-CH" smtClean="0"/>
              <a:t>23.11.2021</a:t>
            </a:fld>
            <a:endParaRPr lang="de-CH" dirty="0"/>
          </a:p>
        </p:txBody>
      </p:sp>
      <p:sp>
        <p:nvSpPr>
          <p:cNvPr id="5" name="Fußzeilenplatzhalter 4">
            <a:extLst>
              <a:ext uri="{FF2B5EF4-FFF2-40B4-BE49-F238E27FC236}">
                <a16:creationId xmlns:a16="http://schemas.microsoft.com/office/drawing/2014/main" id="{297D9386-153D-4EF1-8E11-ED5F62D44161}"/>
              </a:ext>
            </a:extLst>
          </p:cNvPr>
          <p:cNvSpPr>
            <a:spLocks noGrp="1"/>
          </p:cNvSpPr>
          <p:nvPr>
            <p:ph type="ftr" sz="quarter" idx="3"/>
          </p:nvPr>
        </p:nvSpPr>
        <p:spPr>
          <a:xfrm>
            <a:off x="1585915" y="6359712"/>
            <a:ext cx="3048000" cy="365125"/>
          </a:xfrm>
          <a:prstGeom prst="rect">
            <a:avLst/>
          </a:prstGeom>
        </p:spPr>
        <p:txBody>
          <a:bodyPr vert="horz" lIns="0" tIns="0" rIns="0" bIns="0" rtlCol="0" anchor="ctr"/>
          <a:lstStyle>
            <a:lvl1pPr algn="l">
              <a:defRPr sz="900" b="1">
                <a:solidFill>
                  <a:schemeClr val="accent1"/>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53FED3B5-429C-4615-9F3E-01C199CD6560}"/>
              </a:ext>
            </a:extLst>
          </p:cNvPr>
          <p:cNvSpPr>
            <a:spLocks noGrp="1"/>
          </p:cNvSpPr>
          <p:nvPr>
            <p:ph type="sldNum" sz="quarter" idx="4"/>
          </p:nvPr>
        </p:nvSpPr>
        <p:spPr>
          <a:xfrm>
            <a:off x="482461" y="6359712"/>
            <a:ext cx="415270" cy="365125"/>
          </a:xfrm>
          <a:prstGeom prst="rect">
            <a:avLst/>
          </a:prstGeom>
        </p:spPr>
        <p:txBody>
          <a:bodyPr vert="horz" lIns="0" tIns="0" rIns="0" bIns="0" rtlCol="0" anchor="ctr"/>
          <a:lstStyle>
            <a:lvl1pPr algn="l">
              <a:defRPr sz="900" b="0">
                <a:solidFill>
                  <a:schemeClr val="tx1"/>
                </a:solidFill>
              </a:defRPr>
            </a:lvl1pPr>
          </a:lstStyle>
          <a:p>
            <a:fld id="{CE7E00E2-F08D-429A-AD9B-1ECBEC02F4DB}" type="slidenum">
              <a:rPr lang="de-CH" smtClean="0"/>
              <a:pPr/>
              <a:t>‹Nr.›</a:t>
            </a:fld>
            <a:endParaRPr lang="de-CH" dirty="0"/>
          </a:p>
        </p:txBody>
      </p:sp>
      <p:pic>
        <p:nvPicPr>
          <p:cNvPr id="10" name="Grafik 9">
            <a:extLst>
              <a:ext uri="{FF2B5EF4-FFF2-40B4-BE49-F238E27FC236}">
                <a16:creationId xmlns:a16="http://schemas.microsoft.com/office/drawing/2014/main" id="{094FCDF7-C30B-41CC-84D8-F088F4A230DF}"/>
              </a:ext>
            </a:extLst>
          </p:cNvPr>
          <p:cNvPicPr>
            <a:picLocks noChangeAspect="1"/>
          </p:cNvPicPr>
          <p:nvPr userDrawn="1"/>
        </p:nvPicPr>
        <p:blipFill>
          <a:blip r:embed="rId15" cstate="hqprint">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0509163" y="6232744"/>
            <a:ext cx="1213732" cy="379291"/>
          </a:xfrm>
          <a:prstGeom prst="rect">
            <a:avLst/>
          </a:prstGeom>
        </p:spPr>
      </p:pic>
      <p:sp>
        <p:nvSpPr>
          <p:cNvPr id="12" name="Textplatzhalter 11">
            <a:extLst>
              <a:ext uri="{FF2B5EF4-FFF2-40B4-BE49-F238E27FC236}">
                <a16:creationId xmlns:a16="http://schemas.microsoft.com/office/drawing/2014/main" id="{550445BB-B4A0-4D52-8CFF-52C0C820921A}"/>
              </a:ext>
            </a:extLst>
          </p:cNvPr>
          <p:cNvSpPr>
            <a:spLocks noGrp="1"/>
          </p:cNvSpPr>
          <p:nvPr>
            <p:ph type="body" idx="1"/>
          </p:nvPr>
        </p:nvSpPr>
        <p:spPr>
          <a:xfrm>
            <a:off x="482461" y="1412875"/>
            <a:ext cx="11230114" cy="4752975"/>
          </a:xfrm>
          <a:prstGeom prst="rect">
            <a:avLst/>
          </a:prstGeom>
        </p:spPr>
        <p:txBody>
          <a:bodyPr vert="horz" lIns="0" tIns="0" rIns="0" bIns="0" rtlCol="0">
            <a:noAutofit/>
          </a:bodyPr>
          <a:lstStyle/>
          <a:p>
            <a:pPr lvl="0"/>
            <a:r>
              <a:rPr lang="de-CH" dirty="0"/>
              <a:t>Mastertextformat bearbeiten</a:t>
            </a:r>
          </a:p>
          <a:p>
            <a:pPr lvl="1"/>
            <a:r>
              <a:rPr lang="de-CH" dirty="0"/>
              <a:t>Zweite Ebene</a:t>
            </a:r>
          </a:p>
          <a:p>
            <a:pPr lvl="2"/>
            <a:r>
              <a:rPr lang="de-CH" dirty="0"/>
              <a:t>Dritte Ebene</a:t>
            </a:r>
          </a:p>
          <a:p>
            <a:pPr lvl="3"/>
            <a:r>
              <a:rPr lang="de-CH" dirty="0"/>
              <a:t>Vierte Ebene</a:t>
            </a:r>
          </a:p>
          <a:p>
            <a:pPr lvl="4"/>
            <a:r>
              <a:rPr lang="de-CH" dirty="0"/>
              <a:t>Fünfte Ebene</a:t>
            </a:r>
          </a:p>
          <a:p>
            <a:pPr lvl="5"/>
            <a:r>
              <a:rPr lang="de-CH" dirty="0"/>
              <a:t>Sechste Ebene</a:t>
            </a:r>
          </a:p>
          <a:p>
            <a:pPr lvl="6"/>
            <a:r>
              <a:rPr lang="de-CH" dirty="0"/>
              <a:t>Siebte Ebene</a:t>
            </a:r>
          </a:p>
          <a:p>
            <a:pPr lvl="7"/>
            <a:r>
              <a:rPr lang="de-CH" dirty="0"/>
              <a:t>Achte Ebene</a:t>
            </a:r>
          </a:p>
          <a:p>
            <a:pPr lvl="8"/>
            <a:r>
              <a:rPr lang="de-CH" dirty="0"/>
              <a:t>Neunte Ebene</a:t>
            </a:r>
          </a:p>
        </p:txBody>
      </p:sp>
    </p:spTree>
    <p:extLst>
      <p:ext uri="{BB962C8B-B14F-4D97-AF65-F5344CB8AC3E}">
        <p14:creationId xmlns:p14="http://schemas.microsoft.com/office/powerpoint/2010/main" val="389667365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2" r:id="rId4"/>
    <p:sldLayoutId id="2147483665" r:id="rId5"/>
    <p:sldLayoutId id="2147483664" r:id="rId6"/>
    <p:sldLayoutId id="2147483654" r:id="rId7"/>
    <p:sldLayoutId id="2147483661" r:id="rId8"/>
    <p:sldLayoutId id="2147483662" r:id="rId9"/>
    <p:sldLayoutId id="2147483663" r:id="rId10"/>
  </p:sldLayoutIdLst>
  <p:hf hdr="0"/>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1pPr>
      <a:lvl2pPr marL="432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2pPr>
      <a:lvl3pPr marL="648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3pPr>
      <a:lvl4pPr marL="864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4pPr>
      <a:lvl5pPr marL="1080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5pPr>
      <a:lvl6pPr marL="1296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6pPr>
      <a:lvl7pPr marL="1512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7pPr>
      <a:lvl8pPr marL="1728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8pPr>
      <a:lvl9pPr marL="1944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884" userDrawn="1">
          <p15:clr>
            <a:srgbClr val="F26B43"/>
          </p15:clr>
        </p15:guide>
        <p15:guide id="2" pos="7378" userDrawn="1">
          <p15:clr>
            <a:srgbClr val="F26B43"/>
          </p15:clr>
        </p15:guide>
        <p15:guide id="3" pos="302" userDrawn="1">
          <p15:clr>
            <a:srgbClr val="F26B43"/>
          </p15:clr>
        </p15:guide>
        <p15:guide id="4" orient="horz" pos="890" userDrawn="1">
          <p15:clr>
            <a:srgbClr val="F26B43"/>
          </p15:clr>
        </p15:guide>
        <p15:guide id="5" pos="3840" userDrawn="1">
          <p15:clr>
            <a:srgbClr val="F26B43"/>
          </p15:clr>
        </p15:guide>
        <p15:guide id="6" pos="3772" userDrawn="1">
          <p15:clr>
            <a:srgbClr val="F26B43"/>
          </p15:clr>
        </p15:guide>
        <p15:guide id="7" pos="39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Acceptance_test%E2%80%93driven_development" TargetMode="External"/><Relationship Id="rId2" Type="http://schemas.openxmlformats.org/officeDocument/2006/relationships/hyperlink" Target="https://de.wikipedia.org/wiki/Behavior_Driven_Development" TargetMode="External"/><Relationship Id="rId1" Type="http://schemas.openxmlformats.org/officeDocument/2006/relationships/slideLayout" Target="../slideLayouts/slideLayout3.xml"/><Relationship Id="rId4" Type="http://schemas.openxmlformats.org/officeDocument/2006/relationships/hyperlink" Target="https://en.wikipedia.org/wiki/Specification_by_example"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martinfowler.com/bliki/AnemicDomainModel.html"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github.com/appgemacht/SimplifyYourUnitTestsWithFluentSyntax" TargetMode="External"/><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github.com/appgemacht/"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ppgemacht/SimplifyYourUnitTestsWithFluentSyntax#example"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hyperlink" Target="https://github.com/appgemacht/SimplifyYourUnitTestsWithFluentSyntax" TargetMode="External"/><Relationship Id="rId4" Type="http://schemas.openxmlformats.org/officeDocument/2006/relationships/hyperlink" Target="https://github.com/appgemacht/SimplifyYourUnitTestsWithFluentSyntax/tree/main/FluentTests.Example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Fluent_interfac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hyperlink" Target="https://en.wikipedia.org/wiki/Builder_pattern" TargetMode="External"/><Relationship Id="rId4" Type="http://schemas.openxmlformats.org/officeDocument/2006/relationships/hyperlink" Target="https://en.wikipedia.org/wiki/Method_chainin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2E986B-2583-4F5E-A3C0-85D8D001A950}"/>
              </a:ext>
            </a:extLst>
          </p:cNvPr>
          <p:cNvSpPr>
            <a:spLocks noGrp="1"/>
          </p:cNvSpPr>
          <p:nvPr>
            <p:ph type="ctrTitle"/>
          </p:nvPr>
        </p:nvSpPr>
        <p:spPr>
          <a:xfrm>
            <a:off x="498765" y="1358349"/>
            <a:ext cx="10952668" cy="2994990"/>
          </a:xfrm>
        </p:spPr>
        <p:txBody>
          <a:bodyPr anchor="b" anchorCtr="0"/>
          <a:lstStyle/>
          <a:p>
            <a:pPr>
              <a:lnSpc>
                <a:spcPct val="100000"/>
              </a:lnSpc>
            </a:pPr>
            <a:r>
              <a:rPr lang="en-US" dirty="0"/>
              <a:t>Simplify</a:t>
            </a:r>
            <a:br>
              <a:rPr lang="en-US" sz="5400" dirty="0"/>
            </a:br>
            <a:r>
              <a:rPr lang="en-US" sz="2600" dirty="0"/>
              <a:t>.Your(</a:t>
            </a:r>
            <a:r>
              <a:rPr lang="en-US" sz="2600" dirty="0" err="1"/>
              <a:t>Automated.Tests</a:t>
            </a:r>
            <a:r>
              <a:rPr lang="en-US" sz="2600" dirty="0"/>
              <a:t>)</a:t>
            </a:r>
            <a:br>
              <a:rPr lang="en-US" sz="2600" dirty="0"/>
            </a:br>
            <a:r>
              <a:rPr lang="en-US" sz="2600" dirty="0"/>
              <a:t>.With(</a:t>
            </a:r>
            <a:r>
              <a:rPr lang="en-US" sz="2600" dirty="0" err="1"/>
              <a:t>Fluent.Syntax</a:t>
            </a:r>
            <a:r>
              <a:rPr lang="en-US" sz="2600" dirty="0"/>
              <a:t>)</a:t>
            </a:r>
          </a:p>
        </p:txBody>
      </p:sp>
      <p:sp>
        <p:nvSpPr>
          <p:cNvPr id="3" name="Untertitel 2">
            <a:extLst>
              <a:ext uri="{FF2B5EF4-FFF2-40B4-BE49-F238E27FC236}">
                <a16:creationId xmlns:a16="http://schemas.microsoft.com/office/drawing/2014/main" id="{61553F9D-A76A-4443-A517-A14BDBF8AA55}"/>
              </a:ext>
            </a:extLst>
          </p:cNvPr>
          <p:cNvSpPr>
            <a:spLocks noGrp="1"/>
          </p:cNvSpPr>
          <p:nvPr>
            <p:ph type="subTitle" idx="1"/>
          </p:nvPr>
        </p:nvSpPr>
        <p:spPr>
          <a:xfrm>
            <a:off x="5307980" y="4909930"/>
            <a:ext cx="6148215" cy="602974"/>
          </a:xfrm>
        </p:spPr>
        <p:txBody>
          <a:bodyPr/>
          <a:lstStyle/>
          <a:p>
            <a:r>
              <a:rPr lang="de-CH" dirty="0"/>
              <a:t>Filialmeeting 23.11.2021</a:t>
            </a:r>
          </a:p>
        </p:txBody>
      </p:sp>
      <p:sp>
        <p:nvSpPr>
          <p:cNvPr id="4" name="Oval 6">
            <a:extLst>
              <a:ext uri="{FF2B5EF4-FFF2-40B4-BE49-F238E27FC236}">
                <a16:creationId xmlns:a16="http://schemas.microsoft.com/office/drawing/2014/main" id="{00392ABD-CA6B-4195-8CEA-C724B8B6D010}"/>
              </a:ext>
            </a:extLst>
          </p:cNvPr>
          <p:cNvSpPr/>
          <p:nvPr/>
        </p:nvSpPr>
        <p:spPr>
          <a:xfrm rot="603514">
            <a:off x="1340331" y="3724459"/>
            <a:ext cx="2681457" cy="268145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de-CH" sz="2400" b="1" dirty="0">
                <a:solidFill>
                  <a:schemeClr val="bg1"/>
                </a:solidFill>
              </a:rPr>
              <a:t>«Zusammen </a:t>
            </a:r>
            <a:r>
              <a:rPr lang="de-CH" sz="2400" b="1" dirty="0" err="1">
                <a:solidFill>
                  <a:schemeClr val="bg1"/>
                </a:solidFill>
              </a:rPr>
              <a:t>MehrWert</a:t>
            </a:r>
            <a:r>
              <a:rPr lang="de-CH" sz="2400" b="1" dirty="0">
                <a:solidFill>
                  <a:schemeClr val="bg1"/>
                </a:solidFill>
              </a:rPr>
              <a:t>»</a:t>
            </a:r>
          </a:p>
        </p:txBody>
      </p:sp>
      <p:sp>
        <p:nvSpPr>
          <p:cNvPr id="6" name="Datumsplatzhalter 5">
            <a:extLst>
              <a:ext uri="{FF2B5EF4-FFF2-40B4-BE49-F238E27FC236}">
                <a16:creationId xmlns:a16="http://schemas.microsoft.com/office/drawing/2014/main" id="{128D6480-C496-462F-9175-9DD28E352862}"/>
              </a:ext>
            </a:extLst>
          </p:cNvPr>
          <p:cNvSpPr>
            <a:spLocks noGrp="1"/>
          </p:cNvSpPr>
          <p:nvPr>
            <p:ph type="dt" sz="half" idx="10"/>
          </p:nvPr>
        </p:nvSpPr>
        <p:spPr/>
        <p:txBody>
          <a:bodyPr/>
          <a:lstStyle/>
          <a:p>
            <a:fld id="{EA5D7315-2394-4934-9A0C-32D956C3EE7D}" type="datetime1">
              <a:rPr lang="de-CH" smtClean="0"/>
              <a:t>23.11.2021</a:t>
            </a:fld>
            <a:endParaRPr lang="de-CH" dirty="0"/>
          </a:p>
        </p:txBody>
      </p:sp>
      <p:sp>
        <p:nvSpPr>
          <p:cNvPr id="7" name="Fußzeilenplatzhalter 6">
            <a:extLst>
              <a:ext uri="{FF2B5EF4-FFF2-40B4-BE49-F238E27FC236}">
                <a16:creationId xmlns:a16="http://schemas.microsoft.com/office/drawing/2014/main" id="{89873D5C-D4E8-4005-9351-BF470BD765D6}"/>
              </a:ext>
            </a:extLst>
          </p:cNvPr>
          <p:cNvSpPr>
            <a:spLocks noGrp="1"/>
          </p:cNvSpPr>
          <p:nvPr>
            <p:ph type="ftr" sz="quarter" idx="11"/>
          </p:nvPr>
        </p:nvSpPr>
        <p:spPr/>
        <p:txBody>
          <a:bodyPr/>
          <a:lstStyle/>
          <a:p>
            <a:r>
              <a:rPr lang="de-CH"/>
              <a:t>WE KNOW HOW.</a:t>
            </a:r>
            <a:endParaRPr lang="de-CH" dirty="0"/>
          </a:p>
        </p:txBody>
      </p:sp>
      <p:sp>
        <p:nvSpPr>
          <p:cNvPr id="8" name="Foliennummernplatzhalter 7">
            <a:extLst>
              <a:ext uri="{FF2B5EF4-FFF2-40B4-BE49-F238E27FC236}">
                <a16:creationId xmlns:a16="http://schemas.microsoft.com/office/drawing/2014/main" id="{DF0CCFA0-7EAC-457F-B903-4999D5838461}"/>
              </a:ext>
            </a:extLst>
          </p:cNvPr>
          <p:cNvSpPr>
            <a:spLocks noGrp="1"/>
          </p:cNvSpPr>
          <p:nvPr>
            <p:ph type="sldNum" sz="quarter" idx="12"/>
          </p:nvPr>
        </p:nvSpPr>
        <p:spPr/>
        <p:txBody>
          <a:bodyPr/>
          <a:lstStyle/>
          <a:p>
            <a:fld id="{CE7E00E2-F08D-429A-AD9B-1ECBEC02F4DB}" type="slidenum">
              <a:rPr lang="de-CH" smtClean="0"/>
              <a:pPr/>
              <a:t>1</a:t>
            </a:fld>
            <a:endParaRPr lang="de-CH" dirty="0"/>
          </a:p>
        </p:txBody>
      </p:sp>
    </p:spTree>
    <p:extLst>
      <p:ext uri="{BB962C8B-B14F-4D97-AF65-F5344CB8AC3E}">
        <p14:creationId xmlns:p14="http://schemas.microsoft.com/office/powerpoint/2010/main" val="3769352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Acceptance</a:t>
            </a:r>
            <a:r>
              <a:rPr lang="de-CH" dirty="0"/>
              <a:t> Tests </a:t>
            </a:r>
            <a:r>
              <a:rPr lang="de-CH" dirty="0" err="1"/>
              <a:t>with</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E419B38C-007B-45EE-90E4-22D1B8987C2C}"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10</a:t>
            </a:fld>
            <a:endParaRPr lang="de-CH" dirty="0"/>
          </a:p>
        </p:txBody>
      </p:sp>
      <p:pic>
        <p:nvPicPr>
          <p:cNvPr id="11" name="Inhaltsplatzhalter 10"/>
          <p:cNvPicPr>
            <a:picLocks noGrp="1" noChangeAspect="1"/>
          </p:cNvPicPr>
          <p:nvPr>
            <p:ph sz="quarter" idx="13"/>
          </p:nvPr>
        </p:nvPicPr>
        <p:blipFill>
          <a:blip r:embed="rId3"/>
          <a:stretch>
            <a:fillRect/>
          </a:stretch>
        </p:blipFill>
        <p:spPr>
          <a:xfrm>
            <a:off x="747896" y="1412875"/>
            <a:ext cx="10699382" cy="4752975"/>
          </a:xfrm>
          <a:prstGeom prst="rect">
            <a:avLst/>
          </a:prstGeom>
        </p:spPr>
      </p:pic>
    </p:spTree>
    <p:extLst>
      <p:ext uri="{BB962C8B-B14F-4D97-AF65-F5344CB8AC3E}">
        <p14:creationId xmlns:p14="http://schemas.microsoft.com/office/powerpoint/2010/main" val="1606561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Fluent</a:t>
            </a:r>
            <a:r>
              <a:rPr lang="de-CH" dirty="0"/>
              <a:t> Tests </a:t>
            </a:r>
            <a:r>
              <a:rPr lang="de-CH" dirty="0" err="1"/>
              <a:t>and</a:t>
            </a:r>
            <a:r>
              <a:rPr lang="de-CH" dirty="0"/>
              <a:t> ATDD</a:t>
            </a:r>
          </a:p>
        </p:txBody>
      </p:sp>
      <p:sp>
        <p:nvSpPr>
          <p:cNvPr id="3" name="Datumsplatzhalter 2"/>
          <p:cNvSpPr>
            <a:spLocks noGrp="1"/>
          </p:cNvSpPr>
          <p:nvPr>
            <p:ph type="dt" sz="half" idx="10"/>
          </p:nvPr>
        </p:nvSpPr>
        <p:spPr/>
        <p:txBody>
          <a:bodyPr/>
          <a:lstStyle/>
          <a:p>
            <a:fld id="{36648EE6-A3E6-4A03-A192-9835A571E874}"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11</a:t>
            </a:fld>
            <a:endParaRPr lang="de-CH" dirty="0"/>
          </a:p>
        </p:txBody>
      </p:sp>
      <p:sp>
        <p:nvSpPr>
          <p:cNvPr id="6" name="Inhaltsplatzhalter 5"/>
          <p:cNvSpPr>
            <a:spLocks noGrp="1"/>
          </p:cNvSpPr>
          <p:nvPr>
            <p:ph sz="quarter" idx="13"/>
          </p:nvPr>
        </p:nvSpPr>
        <p:spPr/>
        <p:txBody>
          <a:bodyPr/>
          <a:lstStyle/>
          <a:p>
            <a:r>
              <a:rPr lang="en-US" dirty="0"/>
              <a:t>Domain-specific human language</a:t>
            </a:r>
          </a:p>
          <a:p>
            <a:r>
              <a:rPr lang="en-US" dirty="0"/>
              <a:t>Specifies the expected software </a:t>
            </a:r>
            <a:r>
              <a:rPr lang="en-US" dirty="0" err="1"/>
              <a:t>behaviour</a:t>
            </a:r>
            <a:r>
              <a:rPr lang="en-US" dirty="0"/>
              <a:t> </a:t>
            </a:r>
          </a:p>
          <a:p>
            <a:r>
              <a:rPr lang="en-US" dirty="0"/>
              <a:t>Looks like "coded" acceptance criteria</a:t>
            </a:r>
          </a:p>
          <a:p>
            <a:r>
              <a:rPr lang="en-US" dirty="0"/>
              <a:t>Fluent Tests support the approach of </a:t>
            </a:r>
          </a:p>
          <a:p>
            <a:pPr lvl="1"/>
            <a:r>
              <a:rPr lang="en-US" dirty="0" err="1">
                <a:hlinkClick r:id="rId2"/>
              </a:rPr>
              <a:t>Behaviour</a:t>
            </a:r>
            <a:r>
              <a:rPr lang="en-US" dirty="0">
                <a:hlinkClick r:id="rId2"/>
              </a:rPr>
              <a:t> Driven Development</a:t>
            </a:r>
            <a:endParaRPr lang="en-US" dirty="0"/>
          </a:p>
          <a:p>
            <a:pPr lvl="1"/>
            <a:r>
              <a:rPr lang="en-US" dirty="0">
                <a:hlinkClick r:id="rId3"/>
              </a:rPr>
              <a:t>Acceptance test–driven development (ATDD)</a:t>
            </a:r>
            <a:r>
              <a:rPr lang="en-US" dirty="0"/>
              <a:t>. </a:t>
            </a:r>
          </a:p>
          <a:p>
            <a:pPr lvl="1"/>
            <a:r>
              <a:rPr lang="en-US" dirty="0"/>
              <a:t>The implementation of Given/When/Then steps could be written in place with the step definition</a:t>
            </a:r>
          </a:p>
          <a:p>
            <a:r>
              <a:rPr lang="en-US" dirty="0"/>
              <a:t>Makes it easier to discuss with your team members (or even Stakeholders?)</a:t>
            </a:r>
          </a:p>
          <a:p>
            <a:r>
              <a:rPr lang="en-US" dirty="0"/>
              <a:t>Living documentation of your system (</a:t>
            </a:r>
            <a:r>
              <a:rPr lang="en-US" dirty="0">
                <a:hlinkClick r:id="rId4"/>
              </a:rPr>
              <a:t>Specification by example</a:t>
            </a:r>
            <a:r>
              <a:rPr lang="en-US" dirty="0"/>
              <a:t>)</a:t>
            </a:r>
          </a:p>
        </p:txBody>
      </p:sp>
    </p:spTree>
    <p:extLst>
      <p:ext uri="{BB962C8B-B14F-4D97-AF65-F5344CB8AC3E}">
        <p14:creationId xmlns:p14="http://schemas.microsoft.com/office/powerpoint/2010/main" val="2702941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4000" b="1" i="0" kern="1200" dirty="0">
                <a:solidFill>
                  <a:schemeClr val="tx1"/>
                </a:solidFill>
                <a:effectLst/>
                <a:latin typeface="+mj-lt"/>
                <a:ea typeface="+mj-ea"/>
                <a:cs typeface="+mj-cs"/>
              </a:rPr>
              <a:t>How to write better tests</a:t>
            </a:r>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12</a:t>
            </a:fld>
            <a:endParaRPr lang="de-CH" dirty="0"/>
          </a:p>
        </p:txBody>
      </p:sp>
    </p:spTree>
    <p:extLst>
      <p:ext uri="{BB962C8B-B14F-4D97-AF65-F5344CB8AC3E}">
        <p14:creationId xmlns:p14="http://schemas.microsoft.com/office/powerpoint/2010/main" val="1623981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4000" b="1" i="0" kern="1200" dirty="0">
                <a:solidFill>
                  <a:schemeClr val="tx1"/>
                </a:solidFill>
                <a:effectLst/>
                <a:latin typeface="+mj-lt"/>
                <a:ea typeface="+mj-ea"/>
                <a:cs typeface="+mj-cs"/>
              </a:rPr>
              <a:t>In “</a:t>
            </a:r>
            <a:r>
              <a:rPr lang="en-US" sz="4000" b="1" i="0" kern="1200" dirty="0" err="1">
                <a:solidFill>
                  <a:schemeClr val="tx1"/>
                </a:solidFill>
                <a:effectLst/>
                <a:latin typeface="+mj-lt"/>
                <a:ea typeface="+mj-ea"/>
                <a:cs typeface="+mj-cs"/>
              </a:rPr>
              <a:t>Massen</a:t>
            </a:r>
            <a:r>
              <a:rPr lang="en-US" sz="4000" b="1" i="0" kern="1200" dirty="0">
                <a:solidFill>
                  <a:schemeClr val="tx1"/>
                </a:solidFill>
                <a:effectLst/>
                <a:latin typeface="+mj-lt"/>
                <a:ea typeface="+mj-ea"/>
                <a:cs typeface="+mj-cs"/>
              </a:rPr>
              <a:t>” </a:t>
            </a:r>
            <a:r>
              <a:rPr lang="en-US" sz="4000" b="1" i="0" kern="1200" dirty="0" err="1">
                <a:solidFill>
                  <a:schemeClr val="tx1"/>
                </a:solidFill>
                <a:effectLst/>
                <a:latin typeface="+mj-lt"/>
                <a:ea typeface="+mj-ea"/>
                <a:cs typeface="+mj-cs"/>
              </a:rPr>
              <a:t>geniessen</a:t>
            </a:r>
            <a:endParaRPr lang="en-US" sz="4000" b="1" i="0" kern="1200" dirty="0">
              <a:solidFill>
                <a:schemeClr val="tx1"/>
              </a:solidFill>
              <a:effectLst/>
              <a:latin typeface="+mj-lt"/>
              <a:ea typeface="+mj-ea"/>
              <a:cs typeface="+mj-cs"/>
            </a:endParaRPr>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13</a:t>
            </a:fld>
            <a:endParaRPr lang="de-CH" dirty="0"/>
          </a:p>
        </p:txBody>
      </p:sp>
    </p:spTree>
    <p:extLst>
      <p:ext uri="{BB962C8B-B14F-4D97-AF65-F5344CB8AC3E}">
        <p14:creationId xmlns:p14="http://schemas.microsoft.com/office/powerpoint/2010/main" val="4201306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en-US" dirty="0"/>
              <a:t>Do’s and Don’ts</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14</a:t>
            </a:fld>
            <a:endParaRPr lang="de-CH" dirty="0"/>
          </a:p>
        </p:txBody>
      </p:sp>
      <p:sp>
        <p:nvSpPr>
          <p:cNvPr id="10" name="Inhaltsplatzhalter 9"/>
          <p:cNvSpPr>
            <a:spLocks noGrp="1"/>
          </p:cNvSpPr>
          <p:nvPr>
            <p:ph sz="quarter" idx="13"/>
          </p:nvPr>
        </p:nvSpPr>
        <p:spPr>
          <a:xfrm>
            <a:off x="482461" y="1412875"/>
            <a:ext cx="11230114" cy="4752975"/>
          </a:xfrm>
        </p:spPr>
        <p:txBody>
          <a:bodyPr/>
          <a:lstStyle/>
          <a:p>
            <a:r>
              <a:rPr lang="en-US" dirty="0"/>
              <a:t>Good fluent APIs </a:t>
            </a:r>
            <a:r>
              <a:rPr lang="en-US" b="1" dirty="0"/>
              <a:t>take a while</a:t>
            </a:r>
            <a:r>
              <a:rPr lang="en-US" dirty="0"/>
              <a:t> to build.</a:t>
            </a:r>
          </a:p>
          <a:p>
            <a:r>
              <a:rPr lang="en-US" dirty="0"/>
              <a:t>Too complex test helpers can lead to </a:t>
            </a:r>
            <a:r>
              <a:rPr lang="en-US" b="1" dirty="0"/>
              <a:t>bugs in test code</a:t>
            </a:r>
          </a:p>
          <a:p>
            <a:r>
              <a:rPr lang="en-US" dirty="0"/>
              <a:t>Try to </a:t>
            </a:r>
            <a:r>
              <a:rPr lang="en-US" b="1" dirty="0"/>
              <a:t>improve your productive code, </a:t>
            </a:r>
            <a:r>
              <a:rPr lang="en-US" dirty="0"/>
              <a:t>so you </a:t>
            </a:r>
            <a:r>
              <a:rPr lang="en-US" b="1" dirty="0"/>
              <a:t>don’t even need test helpers</a:t>
            </a:r>
          </a:p>
          <a:p>
            <a:r>
              <a:rPr lang="en-US" dirty="0"/>
              <a:t>If your productive classes are bags with getters and setters, named “</a:t>
            </a:r>
            <a:r>
              <a:rPr lang="en-US" b="1" dirty="0"/>
              <a:t>DTOs</a:t>
            </a:r>
            <a:r>
              <a:rPr lang="en-US" dirty="0"/>
              <a:t>”</a:t>
            </a:r>
          </a:p>
          <a:p>
            <a:pPr lvl="1"/>
            <a:r>
              <a:rPr lang="de-CH" dirty="0"/>
              <a:t>See </a:t>
            </a:r>
            <a:r>
              <a:rPr lang="de-CH" dirty="0" err="1">
                <a:hlinkClick r:id="rId3"/>
              </a:rPr>
              <a:t>AnemicDomainModel</a:t>
            </a:r>
            <a:r>
              <a:rPr lang="de-CH" dirty="0"/>
              <a:t>.</a:t>
            </a:r>
          </a:p>
          <a:p>
            <a:pPr lvl="1"/>
            <a:r>
              <a:rPr lang="en-US" dirty="0"/>
              <a:t>Prefer object-oriented over procedural style</a:t>
            </a:r>
          </a:p>
          <a:p>
            <a:r>
              <a:rPr lang="en-US" dirty="0"/>
              <a:t>For </a:t>
            </a:r>
            <a:r>
              <a:rPr lang="en-US" b="1" dirty="0"/>
              <a:t>legacy code</a:t>
            </a:r>
            <a:r>
              <a:rPr lang="en-US" dirty="0"/>
              <a:t>: </a:t>
            </a:r>
          </a:p>
          <a:p>
            <a:pPr lvl="1"/>
            <a:r>
              <a:rPr lang="en-US" dirty="0"/>
              <a:t>Create Tests and Test Helpers around it</a:t>
            </a:r>
          </a:p>
          <a:p>
            <a:pPr lvl="1"/>
            <a:r>
              <a:rPr lang="en-US" dirty="0"/>
              <a:t>Refactor productive code step by step, so you can remove the Test Helpers</a:t>
            </a:r>
          </a:p>
        </p:txBody>
      </p:sp>
    </p:spTree>
    <p:extLst>
      <p:ext uri="{BB962C8B-B14F-4D97-AF65-F5344CB8AC3E}">
        <p14:creationId xmlns:p14="http://schemas.microsoft.com/office/powerpoint/2010/main" val="1099418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More </a:t>
            </a:r>
            <a:r>
              <a:rPr lang="de-CH" dirty="0">
                <a:hlinkClick r:id="rId3" action="ppaction://hlinkfile"/>
              </a:rPr>
              <a:t>Code</a:t>
            </a:r>
            <a:r>
              <a:rPr lang="de-CH" baseline="0" dirty="0">
                <a:hlinkClick r:id="rId3" action="ppaction://hlinkfile"/>
              </a:rPr>
              <a:t> Samples</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15</a:t>
            </a:fld>
            <a:endParaRPr lang="de-CH" dirty="0"/>
          </a:p>
        </p:txBody>
      </p:sp>
    </p:spTree>
    <p:extLst>
      <p:ext uri="{BB962C8B-B14F-4D97-AF65-F5344CB8AC3E}">
        <p14:creationId xmlns:p14="http://schemas.microsoft.com/office/powerpoint/2010/main" val="496157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657224" y="1430216"/>
            <a:ext cx="10001250" cy="916665"/>
          </a:xfrm>
        </p:spPr>
        <p:txBody>
          <a:bodyPr/>
          <a:lstStyle/>
          <a:p>
            <a:r>
              <a:rPr lang="de-CH" dirty="0" err="1"/>
              <a:t>Thank</a:t>
            </a:r>
            <a:r>
              <a:rPr lang="de-CH" baseline="0" dirty="0"/>
              <a:t> </a:t>
            </a:r>
            <a:r>
              <a:rPr lang="de-CH" baseline="0" dirty="0" err="1"/>
              <a:t>you</a:t>
            </a:r>
            <a:endParaRPr lang="de-CH" dirty="0"/>
          </a:p>
        </p:txBody>
      </p:sp>
      <p:sp>
        <p:nvSpPr>
          <p:cNvPr id="6" name="Untertitel 5"/>
          <p:cNvSpPr>
            <a:spLocks noGrp="1"/>
          </p:cNvSpPr>
          <p:nvPr>
            <p:ph type="subTitle" idx="1"/>
          </p:nvPr>
        </p:nvSpPr>
        <p:spPr>
          <a:xfrm>
            <a:off x="657224" y="2873427"/>
            <a:ext cx="4867275" cy="514351"/>
          </a:xfrm>
        </p:spPr>
        <p:txBody>
          <a:bodyPr/>
          <a:lstStyle/>
          <a:p>
            <a:r>
              <a:rPr lang="de-CH" dirty="0"/>
              <a:t>Jean-Marc Vogel</a:t>
            </a:r>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16</a:t>
            </a:fld>
            <a:endParaRPr lang="de-CH" dirty="0"/>
          </a:p>
        </p:txBody>
      </p:sp>
      <p:sp>
        <p:nvSpPr>
          <p:cNvPr id="8" name="Textplatzhalter 7"/>
          <p:cNvSpPr>
            <a:spLocks noGrp="1"/>
          </p:cNvSpPr>
          <p:nvPr>
            <p:ph type="body" sz="quarter" idx="18"/>
          </p:nvPr>
        </p:nvSpPr>
        <p:spPr>
          <a:xfrm>
            <a:off x="657224" y="3254249"/>
            <a:ext cx="3213100" cy="310960"/>
          </a:xfrm>
        </p:spPr>
        <p:txBody>
          <a:bodyPr/>
          <a:lstStyle/>
          <a:p>
            <a:r>
              <a:rPr lang="de-CH" dirty="0"/>
              <a:t>Software Engineer .NET</a:t>
            </a:r>
          </a:p>
        </p:txBody>
      </p:sp>
      <p:sp>
        <p:nvSpPr>
          <p:cNvPr id="9" name="Textplatzhalter 8"/>
          <p:cNvSpPr>
            <a:spLocks noGrp="1"/>
          </p:cNvSpPr>
          <p:nvPr>
            <p:ph type="body" sz="quarter" idx="19"/>
          </p:nvPr>
        </p:nvSpPr>
        <p:spPr>
          <a:xfrm>
            <a:off x="657224" y="3869824"/>
            <a:ext cx="3213100" cy="310960"/>
          </a:xfrm>
        </p:spPr>
        <p:txBody>
          <a:bodyPr/>
          <a:lstStyle/>
          <a:p>
            <a:r>
              <a:rPr lang="de-CH" dirty="0">
                <a:hlinkClick r:id="rId3"/>
              </a:rPr>
              <a:t>github.com/</a:t>
            </a:r>
            <a:r>
              <a:rPr lang="de-CH" dirty="0" err="1">
                <a:hlinkClick r:id="rId3"/>
              </a:rPr>
              <a:t>appgemacht</a:t>
            </a:r>
            <a:br>
              <a:rPr lang="de-CH" dirty="0"/>
            </a:br>
            <a:br>
              <a:rPr lang="de-CH" dirty="0"/>
            </a:br>
            <a:r>
              <a:rPr lang="de-CH" dirty="0"/>
              <a:t>Noser Blog Post </a:t>
            </a:r>
            <a:br>
              <a:rPr lang="de-CH" dirty="0"/>
            </a:br>
            <a:r>
              <a:rPr lang="de-CH" dirty="0" err="1"/>
              <a:t>coming</a:t>
            </a:r>
            <a:r>
              <a:rPr lang="de-CH" dirty="0"/>
              <a:t> </a:t>
            </a:r>
            <a:r>
              <a:rPr lang="de-CH" dirty="0" err="1"/>
              <a:t>soon</a:t>
            </a:r>
            <a:r>
              <a:rPr lang="de-CH" dirty="0"/>
              <a:t>…</a:t>
            </a:r>
          </a:p>
        </p:txBody>
      </p:sp>
    </p:spTree>
    <p:extLst>
      <p:ext uri="{BB962C8B-B14F-4D97-AF65-F5344CB8AC3E}">
        <p14:creationId xmlns:p14="http://schemas.microsoft.com/office/powerpoint/2010/main" val="2679115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9"/>
          <p:cNvSpPr>
            <a:spLocks noGrp="1"/>
          </p:cNvSpPr>
          <p:nvPr>
            <p:ph type="title"/>
          </p:nvPr>
        </p:nvSpPr>
        <p:spPr/>
        <p:txBody>
          <a:bodyPr/>
          <a:lstStyle/>
          <a:p>
            <a:r>
              <a:rPr lang="de-CH" dirty="0"/>
              <a:t>Content</a:t>
            </a:r>
          </a:p>
        </p:txBody>
      </p:sp>
      <p:sp>
        <p:nvSpPr>
          <p:cNvPr id="4" name="Datumsplatzhalter 3"/>
          <p:cNvSpPr>
            <a:spLocks noGrp="1"/>
          </p:cNvSpPr>
          <p:nvPr>
            <p:ph type="dt" sz="half" idx="10"/>
          </p:nvPr>
        </p:nvSpPr>
        <p:spPr/>
        <p:txBody>
          <a:bodyPr/>
          <a:lstStyle/>
          <a:p>
            <a:fld id="{02F3F315-D3D3-4A1B-B5B7-3F9F2EEB8967}" type="datetime1">
              <a:rPr lang="de-CH" smtClean="0"/>
              <a:t>23.11.2021</a:t>
            </a:fld>
            <a:endParaRPr lang="de-CH" dirty="0"/>
          </a:p>
        </p:txBody>
      </p:sp>
      <p:sp>
        <p:nvSpPr>
          <p:cNvPr id="5" name="Fußzeilenplatzhalter 4"/>
          <p:cNvSpPr>
            <a:spLocks noGrp="1"/>
          </p:cNvSpPr>
          <p:nvPr>
            <p:ph type="ftr" sz="quarter" idx="11"/>
          </p:nvPr>
        </p:nvSpPr>
        <p:spPr/>
        <p:txBody>
          <a:bodyPr/>
          <a:lstStyle/>
          <a:p>
            <a:r>
              <a:rPr lang="de-CH" dirty="0"/>
              <a:t>WE KNOW HOW.</a:t>
            </a:r>
          </a:p>
        </p:txBody>
      </p:sp>
      <p:sp>
        <p:nvSpPr>
          <p:cNvPr id="6" name="Foliennummernplatzhalter 5"/>
          <p:cNvSpPr>
            <a:spLocks noGrp="1"/>
          </p:cNvSpPr>
          <p:nvPr>
            <p:ph type="sldNum" sz="quarter" idx="12"/>
          </p:nvPr>
        </p:nvSpPr>
        <p:spPr/>
        <p:txBody>
          <a:bodyPr/>
          <a:lstStyle/>
          <a:p>
            <a:fld id="{CE7E00E2-F08D-429A-AD9B-1ECBEC02F4DB}" type="slidenum">
              <a:rPr lang="de-CH" smtClean="0"/>
              <a:pPr/>
              <a:t>2</a:t>
            </a:fld>
            <a:endParaRPr lang="de-CH" dirty="0"/>
          </a:p>
        </p:txBody>
      </p:sp>
      <p:sp>
        <p:nvSpPr>
          <p:cNvPr id="16" name="Inhaltsplatzhalter 15"/>
          <p:cNvSpPr>
            <a:spLocks noGrp="1"/>
          </p:cNvSpPr>
          <p:nvPr>
            <p:ph sz="quarter" idx="13"/>
          </p:nvPr>
        </p:nvSpPr>
        <p:spPr/>
        <p:txBody>
          <a:bodyPr/>
          <a:lstStyle/>
          <a:p>
            <a:r>
              <a:rPr lang="en-US" dirty="0">
                <a:hlinkClick r:id="rId3"/>
              </a:rPr>
              <a:t>Example</a:t>
            </a:r>
            <a:endParaRPr lang="en-US" dirty="0"/>
          </a:p>
          <a:p>
            <a:r>
              <a:rPr lang="en-US" dirty="0"/>
              <a:t>What</a:t>
            </a:r>
          </a:p>
          <a:p>
            <a:r>
              <a:rPr lang="de-CH" dirty="0" err="1"/>
              <a:t>Why</a:t>
            </a:r>
            <a:endParaRPr lang="de-CH" dirty="0"/>
          </a:p>
          <a:p>
            <a:r>
              <a:rPr lang="en-US" dirty="0"/>
              <a:t>How</a:t>
            </a:r>
          </a:p>
          <a:p>
            <a:r>
              <a:rPr lang="en-US" dirty="0"/>
              <a:t>Do’s &amp; Don’ts</a:t>
            </a:r>
          </a:p>
          <a:p>
            <a:r>
              <a:rPr lang="en-US" dirty="0"/>
              <a:t>More </a:t>
            </a:r>
            <a:r>
              <a:rPr lang="en-US" dirty="0">
                <a:hlinkClick r:id="rId4"/>
              </a:rPr>
              <a:t>.NET Code Samples</a:t>
            </a:r>
            <a:endParaRPr lang="en-US" dirty="0"/>
          </a:p>
          <a:p>
            <a:endParaRPr lang="en-US" dirty="0"/>
          </a:p>
          <a:p>
            <a:r>
              <a:rPr lang="de-CH" dirty="0">
                <a:hlinkClick r:id="rId5"/>
              </a:rPr>
              <a:t>github.com/</a:t>
            </a:r>
            <a:r>
              <a:rPr lang="de-CH" dirty="0" err="1">
                <a:hlinkClick r:id="rId5"/>
              </a:rPr>
              <a:t>appgemacht</a:t>
            </a:r>
            <a:r>
              <a:rPr lang="de-CH" dirty="0">
                <a:hlinkClick r:id="rId5"/>
              </a:rPr>
              <a:t>/</a:t>
            </a:r>
            <a:r>
              <a:rPr lang="de-CH" dirty="0" err="1">
                <a:hlinkClick r:id="rId5"/>
              </a:rPr>
              <a:t>SimplifyYourUnitTestsWithFluentSyntax</a:t>
            </a:r>
            <a:endParaRPr lang="de-CH" dirty="0"/>
          </a:p>
          <a:p>
            <a:endParaRPr lang="en-US" dirty="0"/>
          </a:p>
        </p:txBody>
      </p:sp>
    </p:spTree>
    <p:extLst>
      <p:ext uri="{BB962C8B-B14F-4D97-AF65-F5344CB8AC3E}">
        <p14:creationId xmlns:p14="http://schemas.microsoft.com/office/powerpoint/2010/main" val="1250629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B9A9F5-B740-4CFE-8482-25E5CD3C933A}"/>
              </a:ext>
            </a:extLst>
          </p:cNvPr>
          <p:cNvSpPr>
            <a:spLocks noGrp="1"/>
          </p:cNvSpPr>
          <p:nvPr>
            <p:ph type="title"/>
          </p:nvPr>
        </p:nvSpPr>
        <p:spPr bwMode="gray"/>
        <p:txBody>
          <a:bodyPr/>
          <a:lstStyle/>
          <a:p>
            <a:r>
              <a:rPr lang="de-CH" dirty="0"/>
              <a:t>Example</a:t>
            </a:r>
          </a:p>
        </p:txBody>
      </p:sp>
      <p:sp>
        <p:nvSpPr>
          <p:cNvPr id="4" name="Datumsplatzhalter 3">
            <a:extLst>
              <a:ext uri="{FF2B5EF4-FFF2-40B4-BE49-F238E27FC236}">
                <a16:creationId xmlns:a16="http://schemas.microsoft.com/office/drawing/2014/main" id="{6D347430-9E8B-4C1E-B8F8-A00181928B40}"/>
              </a:ext>
            </a:extLst>
          </p:cNvPr>
          <p:cNvSpPr>
            <a:spLocks noGrp="1"/>
          </p:cNvSpPr>
          <p:nvPr>
            <p:ph type="dt" sz="half" idx="10"/>
          </p:nvPr>
        </p:nvSpPr>
        <p:spPr/>
        <p:txBody>
          <a:bodyPr/>
          <a:lstStyle/>
          <a:p>
            <a:fld id="{95A8087F-49AC-4C04-AE05-1BAECA072201}" type="datetime1">
              <a:rPr lang="de-CH" smtClean="0"/>
              <a:t>23.11.2021</a:t>
            </a:fld>
            <a:endParaRPr lang="de-CH" dirty="0"/>
          </a:p>
        </p:txBody>
      </p:sp>
      <p:sp>
        <p:nvSpPr>
          <p:cNvPr id="5" name="Fußzeilenplatzhalter 4">
            <a:extLst>
              <a:ext uri="{FF2B5EF4-FFF2-40B4-BE49-F238E27FC236}">
                <a16:creationId xmlns:a16="http://schemas.microsoft.com/office/drawing/2014/main" id="{8FF0396D-7695-4B9A-A2B8-D7A843D02E7E}"/>
              </a:ext>
            </a:extLst>
          </p:cNvPr>
          <p:cNvSpPr>
            <a:spLocks noGrp="1"/>
          </p:cNvSpPr>
          <p:nvPr>
            <p:ph type="ftr" sz="quarter" idx="11"/>
          </p:nvPr>
        </p:nvSpPr>
        <p:spPr/>
        <p:txBody>
          <a:bodyPr/>
          <a:lstStyle/>
          <a:p>
            <a:r>
              <a:rPr lang="de-CH"/>
              <a:t>WE KNOW HOW.</a:t>
            </a:r>
            <a:endParaRPr lang="de-CH" dirty="0"/>
          </a:p>
        </p:txBody>
      </p:sp>
      <p:sp>
        <p:nvSpPr>
          <p:cNvPr id="6" name="Foliennummernplatzhalter 5">
            <a:extLst>
              <a:ext uri="{FF2B5EF4-FFF2-40B4-BE49-F238E27FC236}">
                <a16:creationId xmlns:a16="http://schemas.microsoft.com/office/drawing/2014/main" id="{3DD7360F-93F4-40CB-97FE-20F2015E6B67}"/>
              </a:ext>
            </a:extLst>
          </p:cNvPr>
          <p:cNvSpPr>
            <a:spLocks noGrp="1"/>
          </p:cNvSpPr>
          <p:nvPr>
            <p:ph type="sldNum" sz="quarter" idx="12"/>
          </p:nvPr>
        </p:nvSpPr>
        <p:spPr/>
        <p:txBody>
          <a:bodyPr/>
          <a:lstStyle/>
          <a:p>
            <a:fld id="{CE7E00E2-F08D-429A-AD9B-1ECBEC02F4DB}" type="slidenum">
              <a:rPr lang="de-CH" smtClean="0"/>
              <a:pPr/>
              <a:t>3</a:t>
            </a:fld>
            <a:endParaRPr lang="de-CH" dirty="0"/>
          </a:p>
        </p:txBody>
      </p:sp>
    </p:spTree>
    <p:extLst>
      <p:ext uri="{BB962C8B-B14F-4D97-AF65-F5344CB8AC3E}">
        <p14:creationId xmlns:p14="http://schemas.microsoft.com/office/powerpoint/2010/main" val="3459657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Without</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4</a:t>
            </a:fld>
            <a:endParaRPr lang="de-CH" dirty="0"/>
          </a:p>
        </p:txBody>
      </p:sp>
      <p:pic>
        <p:nvPicPr>
          <p:cNvPr id="19" name="Inhaltsplatzhalter 18"/>
          <p:cNvPicPr>
            <a:picLocks noGrp="1" noChangeAspect="1"/>
          </p:cNvPicPr>
          <p:nvPr>
            <p:ph sz="quarter" idx="13"/>
          </p:nvPr>
        </p:nvPicPr>
        <p:blipFill>
          <a:blip r:embed="rId3"/>
          <a:stretch>
            <a:fillRect/>
          </a:stretch>
        </p:blipFill>
        <p:spPr>
          <a:xfrm>
            <a:off x="371399" y="959961"/>
            <a:ext cx="6471611" cy="5399751"/>
          </a:xfrm>
          <a:prstGeom prst="rect">
            <a:avLst/>
          </a:prstGeom>
        </p:spPr>
      </p:pic>
      <p:pic>
        <p:nvPicPr>
          <p:cNvPr id="4098" name="Picture 2" descr="Foto Der Person, Die Brillen Hält"/>
          <p:cNvPicPr>
            <a:picLocks noChangeAspect="1" noChangeArrowheads="1"/>
          </p:cNvPicPr>
          <p:nvPr/>
        </p:nvPicPr>
        <p:blipFill rotWithShape="1">
          <a:blip r:embed="rId4">
            <a:extLst>
              <a:ext uri="{28A0092B-C50C-407E-A947-70E740481C1C}">
                <a14:useLocalDpi xmlns:a14="http://schemas.microsoft.com/office/drawing/2010/main" val="0"/>
              </a:ext>
            </a:extLst>
          </a:blip>
          <a:srcRect l="1259" t="12119" r="1026" b="16643"/>
          <a:stretch/>
        </p:blipFill>
        <p:spPr bwMode="auto">
          <a:xfrm>
            <a:off x="7061137" y="1071797"/>
            <a:ext cx="4653676" cy="5089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364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With</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36648EE6-A3E6-4A03-A192-9835A571E874}"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5</a:t>
            </a:fld>
            <a:endParaRPr lang="de-CH" dirty="0"/>
          </a:p>
        </p:txBody>
      </p:sp>
      <p:pic>
        <p:nvPicPr>
          <p:cNvPr id="7" name="Inhaltsplatzhalter 6"/>
          <p:cNvPicPr>
            <a:picLocks noGrp="1" noChangeAspect="1"/>
          </p:cNvPicPr>
          <p:nvPr>
            <p:ph sz="quarter" idx="13"/>
          </p:nvPr>
        </p:nvPicPr>
        <p:blipFill>
          <a:blip r:embed="rId3"/>
          <a:stretch>
            <a:fillRect/>
          </a:stretch>
        </p:blipFill>
        <p:spPr>
          <a:xfrm>
            <a:off x="261992" y="1236934"/>
            <a:ext cx="8743846" cy="3519535"/>
          </a:xfrm>
          <a:prstGeom prst="rect">
            <a:avLst/>
          </a:prstGeom>
        </p:spPr>
      </p:pic>
    </p:spTree>
    <p:extLst>
      <p:ext uri="{BB962C8B-B14F-4D97-AF65-F5344CB8AC3E}">
        <p14:creationId xmlns:p14="http://schemas.microsoft.com/office/powerpoint/2010/main" val="861896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do I mean with "Fluent Syntax"?</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6</a:t>
            </a:fld>
            <a:endParaRPr lang="de-CH" dirty="0"/>
          </a:p>
        </p:txBody>
      </p:sp>
      <p:sp>
        <p:nvSpPr>
          <p:cNvPr id="6" name="Inhaltsplatzhalter 5"/>
          <p:cNvSpPr>
            <a:spLocks noGrp="1"/>
          </p:cNvSpPr>
          <p:nvPr>
            <p:ph sz="quarter" idx="13"/>
          </p:nvPr>
        </p:nvSpPr>
        <p:spPr/>
        <p:txBody>
          <a:bodyPr/>
          <a:lstStyle/>
          <a:p>
            <a:r>
              <a:rPr lang="de-CH" sz="1800" dirty="0" err="1">
                <a:latin typeface="-apple-system"/>
                <a:hlinkClick r:id="rId3"/>
              </a:rPr>
              <a:t>Fluent</a:t>
            </a:r>
            <a:r>
              <a:rPr lang="de-CH" sz="1800" dirty="0">
                <a:latin typeface="-apple-system"/>
                <a:hlinkClick r:id="rId3"/>
              </a:rPr>
              <a:t> interface</a:t>
            </a:r>
            <a:r>
              <a:rPr lang="de-CH" sz="1800" dirty="0">
                <a:latin typeface="-apple-system"/>
              </a:rPr>
              <a:t>, </a:t>
            </a:r>
            <a:r>
              <a:rPr lang="de-CH" sz="1800" dirty="0" err="1">
                <a:latin typeface="-apple-system"/>
              </a:rPr>
              <a:t>Fluent</a:t>
            </a:r>
            <a:r>
              <a:rPr lang="de-CH" sz="1800" dirty="0">
                <a:latin typeface="-apple-system"/>
              </a:rPr>
              <a:t> API</a:t>
            </a:r>
          </a:p>
          <a:p>
            <a:r>
              <a:rPr lang="en-US" sz="1800" dirty="0"/>
              <a:t>An API using </a:t>
            </a:r>
            <a:r>
              <a:rPr lang="en-US" sz="1800" dirty="0">
                <a:hlinkClick r:id="rId4"/>
              </a:rPr>
              <a:t>method chaining</a:t>
            </a:r>
            <a:r>
              <a:rPr lang="en-US" sz="1800" dirty="0"/>
              <a:t> and the </a:t>
            </a:r>
            <a:r>
              <a:rPr lang="en-US" sz="1800" dirty="0">
                <a:hlinkClick r:id="rId5"/>
              </a:rPr>
              <a:t>builder pattern</a:t>
            </a:r>
            <a:r>
              <a:rPr lang="en-US" sz="1800" dirty="0"/>
              <a:t> (returning ‘this’)</a:t>
            </a:r>
          </a:p>
          <a:p>
            <a:r>
              <a:rPr lang="en-US" sz="1800" dirty="0"/>
              <a:t>Goals: </a:t>
            </a:r>
          </a:p>
          <a:p>
            <a:pPr lvl="1"/>
            <a:r>
              <a:rPr lang="en-US" sz="1800" dirty="0"/>
              <a:t>write in </a:t>
            </a:r>
            <a:r>
              <a:rPr lang="en-US" sz="1800" b="1" dirty="0"/>
              <a:t>natural human language</a:t>
            </a:r>
          </a:p>
          <a:p>
            <a:pPr lvl="1"/>
            <a:r>
              <a:rPr lang="en-US" sz="1800" dirty="0"/>
              <a:t>make the code more </a:t>
            </a:r>
            <a:r>
              <a:rPr lang="en-US" sz="1800" b="1" dirty="0"/>
              <a:t>domain-specific</a:t>
            </a:r>
            <a:r>
              <a:rPr lang="en-US" sz="1800" dirty="0"/>
              <a:t> (DSL)</a:t>
            </a:r>
          </a:p>
          <a:p>
            <a:pPr lvl="1"/>
            <a:r>
              <a:rPr lang="en-US" sz="1800" b="1" dirty="0"/>
              <a:t>decouple</a:t>
            </a:r>
            <a:r>
              <a:rPr lang="en-US" sz="1800" dirty="0"/>
              <a:t> creation from the object/data itself</a:t>
            </a:r>
          </a:p>
          <a:p>
            <a:r>
              <a:rPr lang="en-US" sz="1800" dirty="0"/>
              <a:t>Popular libraries: </a:t>
            </a:r>
          </a:p>
          <a:p>
            <a:pPr lvl="1"/>
            <a:r>
              <a:rPr lang="de-CH" sz="1800" dirty="0"/>
              <a:t>C# LINQ/</a:t>
            </a:r>
            <a:r>
              <a:rPr lang="de-CH" sz="1800" dirty="0" err="1"/>
              <a:t>FluentAssertions</a:t>
            </a:r>
            <a:endParaRPr lang="de-CH" sz="1800" dirty="0"/>
          </a:p>
          <a:p>
            <a:pPr lvl="1"/>
            <a:r>
              <a:rPr lang="de-CH" sz="1800" dirty="0"/>
              <a:t>Java Stream API/</a:t>
            </a:r>
            <a:r>
              <a:rPr lang="de-CH" sz="1800" dirty="0" err="1"/>
              <a:t>AssertJ</a:t>
            </a:r>
            <a:endParaRPr lang="de-CH" sz="1800" dirty="0"/>
          </a:p>
          <a:p>
            <a:pPr lvl="1"/>
            <a:r>
              <a:rPr lang="de-CH" sz="1800" dirty="0" err="1"/>
              <a:t>Javascript</a:t>
            </a:r>
            <a:r>
              <a:rPr lang="de-CH" sz="1800" dirty="0"/>
              <a:t> </a:t>
            </a:r>
            <a:r>
              <a:rPr lang="de-CH" sz="1800" dirty="0" err="1"/>
              <a:t>jQuery</a:t>
            </a:r>
            <a:r>
              <a:rPr lang="de-CH" sz="1800" dirty="0"/>
              <a:t>/Jasmine...</a:t>
            </a:r>
          </a:p>
          <a:p>
            <a:endParaRPr lang="en-US" sz="1800" dirty="0"/>
          </a:p>
          <a:p>
            <a:endParaRPr lang="en-US" sz="1800" dirty="0"/>
          </a:p>
          <a:p>
            <a:endParaRPr lang="de-CH" sz="1800" dirty="0"/>
          </a:p>
        </p:txBody>
      </p:sp>
      <p:pic>
        <p:nvPicPr>
          <p:cNvPr id="16" name="Inhaltsplatzhalter 15"/>
          <p:cNvPicPr>
            <a:picLocks noGrp="1" noChangeAspect="1"/>
          </p:cNvPicPr>
          <p:nvPr>
            <p:ph sz="quarter" idx="14"/>
          </p:nvPr>
        </p:nvPicPr>
        <p:blipFill>
          <a:blip r:embed="rId6"/>
          <a:stretch>
            <a:fillRect/>
          </a:stretch>
        </p:blipFill>
        <p:spPr>
          <a:xfrm>
            <a:off x="6144303" y="1012013"/>
            <a:ext cx="5000884" cy="5153838"/>
          </a:xfrm>
          <a:prstGeom prst="rect">
            <a:avLst/>
          </a:prstGeom>
        </p:spPr>
      </p:pic>
    </p:spTree>
    <p:extLst>
      <p:ext uri="{BB962C8B-B14F-4D97-AF65-F5344CB8AC3E}">
        <p14:creationId xmlns:p14="http://schemas.microsoft.com/office/powerpoint/2010/main" val="1884459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43BA9842-98AB-41D3-94F4-79DB8972941B}"/>
              </a:ext>
            </a:extLst>
          </p:cNvPr>
          <p:cNvSpPr>
            <a:spLocks noGrp="1"/>
          </p:cNvSpPr>
          <p:nvPr>
            <p:ph type="dt" sz="half" idx="10"/>
          </p:nvPr>
        </p:nvSpPr>
        <p:spPr/>
        <p:txBody>
          <a:bodyPr/>
          <a:lstStyle/>
          <a:p>
            <a:fld id="{B078C5C0-D335-4976-BA79-7B44628B2D06}" type="datetime1">
              <a:rPr lang="de-CH" smtClean="0"/>
              <a:t>23.11.2021</a:t>
            </a:fld>
            <a:endParaRPr lang="de-CH" dirty="0"/>
          </a:p>
        </p:txBody>
      </p:sp>
      <p:sp>
        <p:nvSpPr>
          <p:cNvPr id="3" name="Fußzeilenplatzhalter 2">
            <a:extLst>
              <a:ext uri="{FF2B5EF4-FFF2-40B4-BE49-F238E27FC236}">
                <a16:creationId xmlns:a16="http://schemas.microsoft.com/office/drawing/2014/main" id="{6955A7DC-6C40-4F01-8D6C-3AAE1428CAF6}"/>
              </a:ext>
            </a:extLst>
          </p:cNvPr>
          <p:cNvSpPr>
            <a:spLocks noGrp="1"/>
          </p:cNvSpPr>
          <p:nvPr>
            <p:ph type="ftr" sz="quarter" idx="11"/>
          </p:nvPr>
        </p:nvSpPr>
        <p:spPr/>
        <p:txBody>
          <a:bodyPr/>
          <a:lstStyle/>
          <a:p>
            <a:r>
              <a:rPr lang="de-CH"/>
              <a:t>WE KNOW HOW.</a:t>
            </a:r>
            <a:endParaRPr lang="de-CH" dirty="0"/>
          </a:p>
        </p:txBody>
      </p:sp>
      <p:sp>
        <p:nvSpPr>
          <p:cNvPr id="4" name="Foliennummernplatzhalter 3">
            <a:extLst>
              <a:ext uri="{FF2B5EF4-FFF2-40B4-BE49-F238E27FC236}">
                <a16:creationId xmlns:a16="http://schemas.microsoft.com/office/drawing/2014/main" id="{5D4D3695-F9F6-4925-9564-6B79259E2572}"/>
              </a:ext>
            </a:extLst>
          </p:cNvPr>
          <p:cNvSpPr>
            <a:spLocks noGrp="1"/>
          </p:cNvSpPr>
          <p:nvPr>
            <p:ph type="sldNum" sz="quarter" idx="12"/>
          </p:nvPr>
        </p:nvSpPr>
        <p:spPr/>
        <p:txBody>
          <a:bodyPr/>
          <a:lstStyle/>
          <a:p>
            <a:fld id="{CE7E00E2-F08D-429A-AD9B-1ECBEC02F4DB}" type="slidenum">
              <a:rPr lang="de-CH" smtClean="0"/>
              <a:t>7</a:t>
            </a:fld>
            <a:endParaRPr lang="de-CH" dirty="0"/>
          </a:p>
        </p:txBody>
      </p:sp>
      <p:sp>
        <p:nvSpPr>
          <p:cNvPr id="5" name="Titel 4">
            <a:extLst>
              <a:ext uri="{FF2B5EF4-FFF2-40B4-BE49-F238E27FC236}">
                <a16:creationId xmlns:a16="http://schemas.microsoft.com/office/drawing/2014/main" id="{980267F2-EA0C-4598-8F90-299FD2232446}"/>
              </a:ext>
            </a:extLst>
          </p:cNvPr>
          <p:cNvSpPr>
            <a:spLocks noGrp="1"/>
          </p:cNvSpPr>
          <p:nvPr>
            <p:ph type="title"/>
          </p:nvPr>
        </p:nvSpPr>
        <p:spPr>
          <a:xfrm>
            <a:off x="933450" y="1199475"/>
            <a:ext cx="10779125" cy="3521937"/>
          </a:xfrm>
        </p:spPr>
        <p:txBody>
          <a:bodyPr/>
          <a:lstStyle/>
          <a:p>
            <a:r>
              <a:rPr lang="en-US" sz="3200" dirty="0"/>
              <a:t>“Remove everything that has no relevance to the story. If you say in the first chapter that there is a rifle hanging on the wall, in the second or third chapter it absolutely must go off. If it’s not going to be fired, it shouldn’t be hanging there.”</a:t>
            </a:r>
            <a:br>
              <a:rPr lang="en-US" sz="3200" dirty="0"/>
            </a:br>
            <a:br>
              <a:rPr lang="en-US" sz="3200" dirty="0"/>
            </a:br>
            <a:r>
              <a:rPr lang="en-US" sz="3200" b="0" i="1" dirty="0"/>
              <a:t>Anton Chekhov, Russian Writer</a:t>
            </a:r>
            <a:endParaRPr lang="de-CH" sz="3200" b="0" i="1" dirty="0"/>
          </a:p>
        </p:txBody>
      </p:sp>
    </p:spTree>
    <p:extLst>
      <p:ext uri="{BB962C8B-B14F-4D97-AF65-F5344CB8AC3E}">
        <p14:creationId xmlns:p14="http://schemas.microsoft.com/office/powerpoint/2010/main" val="2643402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CH" dirty="0" err="1"/>
              <a:t>Chekhov's</a:t>
            </a:r>
            <a:r>
              <a:rPr lang="de-CH" dirty="0"/>
              <a:t> </a:t>
            </a:r>
            <a:r>
              <a:rPr lang="de-CH" dirty="0" err="1"/>
              <a:t>Gun</a:t>
            </a:r>
            <a:br>
              <a:rPr lang="de-CH" dirty="0"/>
            </a:br>
            <a:endParaRPr lang="de-CH" dirty="0"/>
          </a:p>
        </p:txBody>
      </p:sp>
      <p:sp>
        <p:nvSpPr>
          <p:cNvPr id="2" name="Datumsplatzhalter 1"/>
          <p:cNvSpPr>
            <a:spLocks noGrp="1"/>
          </p:cNvSpPr>
          <p:nvPr>
            <p:ph type="dt" sz="half" idx="10"/>
          </p:nvPr>
        </p:nvSpPr>
        <p:spPr/>
        <p:txBody>
          <a:bodyPr/>
          <a:lstStyle/>
          <a:p>
            <a:fld id="{F5D5FDC0-1EAD-4F98-9124-E8B6874A9FEE}" type="datetime1">
              <a:rPr lang="de-CH" smtClean="0"/>
              <a:t>23.11.2021</a:t>
            </a:fld>
            <a:endParaRPr lang="de-CH" dirty="0"/>
          </a:p>
        </p:txBody>
      </p:sp>
      <p:sp>
        <p:nvSpPr>
          <p:cNvPr id="3" name="Fußzeilenplatzhalter 2"/>
          <p:cNvSpPr>
            <a:spLocks noGrp="1"/>
          </p:cNvSpPr>
          <p:nvPr>
            <p:ph type="ftr" sz="quarter" idx="11"/>
          </p:nvPr>
        </p:nvSpPr>
        <p:spPr/>
        <p:txBody>
          <a:bodyPr/>
          <a:lstStyle/>
          <a:p>
            <a:r>
              <a:rPr lang="de-CH"/>
              <a:t>WE KNOW HOW.</a:t>
            </a:r>
            <a:endParaRPr lang="de-CH" dirty="0"/>
          </a:p>
        </p:txBody>
      </p:sp>
      <p:sp>
        <p:nvSpPr>
          <p:cNvPr id="4" name="Foliennummernplatzhalter 3"/>
          <p:cNvSpPr>
            <a:spLocks noGrp="1"/>
          </p:cNvSpPr>
          <p:nvPr>
            <p:ph type="sldNum" sz="quarter" idx="12"/>
          </p:nvPr>
        </p:nvSpPr>
        <p:spPr/>
        <p:txBody>
          <a:bodyPr/>
          <a:lstStyle/>
          <a:p>
            <a:fld id="{CE7E00E2-F08D-429A-AD9B-1ECBEC02F4DB}" type="slidenum">
              <a:rPr lang="de-CH" smtClean="0"/>
              <a:t>8</a:t>
            </a:fld>
            <a:endParaRPr lang="de-CH" dirty="0"/>
          </a:p>
        </p:txBody>
      </p:sp>
      <p:sp>
        <p:nvSpPr>
          <p:cNvPr id="7" name="Inhaltsplatzhalter 6"/>
          <p:cNvSpPr>
            <a:spLocks noGrp="1"/>
          </p:cNvSpPr>
          <p:nvPr>
            <p:ph sz="quarter" idx="13"/>
          </p:nvPr>
        </p:nvSpPr>
        <p:spPr>
          <a:xfrm>
            <a:off x="482461" y="1412876"/>
            <a:ext cx="11230114" cy="1270364"/>
          </a:xfrm>
        </p:spPr>
        <p:txBody>
          <a:bodyPr/>
          <a:lstStyle/>
          <a:p>
            <a:pPr lvl="1"/>
            <a:r>
              <a:rPr lang="en-US" sz="1800" dirty="0"/>
              <a:t>Everything within the body of a test should be important and influence the code path being tested</a:t>
            </a:r>
          </a:p>
          <a:p>
            <a:pPr lvl="1"/>
            <a:r>
              <a:rPr lang="en-US" sz="1800" dirty="0"/>
              <a:t>Everything else will make the tests noisy and hard to understand.</a:t>
            </a:r>
          </a:p>
          <a:p>
            <a:pPr lvl="1"/>
            <a:r>
              <a:rPr lang="en-US" sz="1800" dirty="0"/>
              <a:t>BUT: Do not hide any important values (e.g. </a:t>
            </a:r>
            <a:r>
              <a:rPr lang="en-US" sz="1800" i="1" dirty="0"/>
              <a:t>level: </a:t>
            </a:r>
            <a:r>
              <a:rPr lang="en-US" sz="1800" i="1" dirty="0" err="1"/>
              <a:t>GetLevel</a:t>
            </a:r>
            <a:r>
              <a:rPr lang="en-US" sz="1800" i="1" dirty="0"/>
              <a:t>())</a:t>
            </a:r>
            <a:endParaRPr lang="de-CH" sz="1800" i="1" dirty="0"/>
          </a:p>
        </p:txBody>
      </p:sp>
      <p:pic>
        <p:nvPicPr>
          <p:cNvPr id="8" name="Inhaltsplatzhalter 6"/>
          <p:cNvPicPr>
            <a:picLocks noChangeAspect="1"/>
          </p:cNvPicPr>
          <p:nvPr/>
        </p:nvPicPr>
        <p:blipFill>
          <a:blip r:embed="rId3"/>
          <a:stretch>
            <a:fillRect/>
          </a:stretch>
        </p:blipFill>
        <p:spPr>
          <a:xfrm>
            <a:off x="261992" y="2840177"/>
            <a:ext cx="8743846" cy="3519535"/>
          </a:xfrm>
          <a:prstGeom prst="rect">
            <a:avLst/>
          </a:prstGeom>
        </p:spPr>
      </p:pic>
      <p:sp>
        <p:nvSpPr>
          <p:cNvPr id="20" name="Rechteck 19"/>
          <p:cNvSpPr/>
          <p:nvPr/>
        </p:nvSpPr>
        <p:spPr>
          <a:xfrm>
            <a:off x="2540833" y="5628807"/>
            <a:ext cx="1056806" cy="17238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1" name="Rechteck 20"/>
          <p:cNvSpPr/>
          <p:nvPr/>
        </p:nvSpPr>
        <p:spPr>
          <a:xfrm>
            <a:off x="6628151" y="4094814"/>
            <a:ext cx="1056806" cy="17238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2" name="Rechteck 21"/>
          <p:cNvSpPr/>
          <p:nvPr/>
        </p:nvSpPr>
        <p:spPr>
          <a:xfrm>
            <a:off x="8214609" y="4074826"/>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3" name="Rechteck 22"/>
          <p:cNvSpPr/>
          <p:nvPr/>
        </p:nvSpPr>
        <p:spPr>
          <a:xfrm>
            <a:off x="3297835" y="4074826"/>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4" name="Rechteck 23"/>
          <p:cNvSpPr/>
          <p:nvPr/>
        </p:nvSpPr>
        <p:spPr>
          <a:xfrm>
            <a:off x="1319134" y="4407570"/>
            <a:ext cx="791981" cy="226202"/>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5" name="Rechteck 24"/>
          <p:cNvSpPr/>
          <p:nvPr/>
        </p:nvSpPr>
        <p:spPr>
          <a:xfrm>
            <a:off x="2330427" y="4407568"/>
            <a:ext cx="622635" cy="226203"/>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6" name="Rechteck 25"/>
          <p:cNvSpPr/>
          <p:nvPr/>
        </p:nvSpPr>
        <p:spPr>
          <a:xfrm>
            <a:off x="3172374" y="4407567"/>
            <a:ext cx="777533" cy="226204"/>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7" name="Rechteck 26"/>
          <p:cNvSpPr/>
          <p:nvPr/>
        </p:nvSpPr>
        <p:spPr>
          <a:xfrm>
            <a:off x="3297836" y="4276505"/>
            <a:ext cx="299804" cy="131062"/>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8" name="Rechteck 27"/>
          <p:cNvSpPr/>
          <p:nvPr/>
        </p:nvSpPr>
        <p:spPr>
          <a:xfrm>
            <a:off x="4334110" y="4085710"/>
            <a:ext cx="695089"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9" name="Rechteck 28"/>
          <p:cNvSpPr/>
          <p:nvPr/>
        </p:nvSpPr>
        <p:spPr>
          <a:xfrm>
            <a:off x="4334110" y="4276505"/>
            <a:ext cx="802518"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0" name="Rechteck 29"/>
          <p:cNvSpPr/>
          <p:nvPr/>
        </p:nvSpPr>
        <p:spPr>
          <a:xfrm>
            <a:off x="5666279" y="4268272"/>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1" name="Rechteck 30"/>
          <p:cNvSpPr/>
          <p:nvPr/>
        </p:nvSpPr>
        <p:spPr>
          <a:xfrm>
            <a:off x="5631509" y="4085710"/>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2" name="Rechteck 31"/>
          <p:cNvSpPr/>
          <p:nvPr/>
        </p:nvSpPr>
        <p:spPr>
          <a:xfrm>
            <a:off x="7961128" y="4267199"/>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3" name="Rechteck 32"/>
          <p:cNvSpPr/>
          <p:nvPr/>
        </p:nvSpPr>
        <p:spPr>
          <a:xfrm>
            <a:off x="6629502" y="4258773"/>
            <a:ext cx="785632"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4" name="Rechteck 33"/>
          <p:cNvSpPr/>
          <p:nvPr/>
        </p:nvSpPr>
        <p:spPr>
          <a:xfrm>
            <a:off x="2241029" y="5436433"/>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Tree>
    <p:extLst>
      <p:ext uri="{BB962C8B-B14F-4D97-AF65-F5344CB8AC3E}">
        <p14:creationId xmlns:p14="http://schemas.microsoft.com/office/powerpoint/2010/main" val="62915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de-CH" sz="4000" b="1" i="0" kern="1200" dirty="0">
                <a:solidFill>
                  <a:schemeClr val="tx1"/>
                </a:solidFill>
                <a:effectLst/>
                <a:latin typeface="+mj-lt"/>
                <a:ea typeface="+mj-ea"/>
                <a:cs typeface="+mj-cs"/>
              </a:rPr>
              <a:t>Advantages </a:t>
            </a:r>
            <a:r>
              <a:rPr lang="de-CH" sz="4000" b="1" i="0" kern="1200" dirty="0" err="1">
                <a:solidFill>
                  <a:schemeClr val="tx1"/>
                </a:solidFill>
                <a:effectLst/>
                <a:latin typeface="+mj-lt"/>
                <a:ea typeface="+mj-ea"/>
                <a:cs typeface="+mj-cs"/>
              </a:rPr>
              <a:t>of</a:t>
            </a:r>
            <a:r>
              <a:rPr lang="de-CH" sz="4000" b="1" i="0" kern="1200" dirty="0">
                <a:solidFill>
                  <a:schemeClr val="tx1"/>
                </a:solidFill>
                <a:effectLst/>
                <a:latin typeface="+mj-lt"/>
                <a:ea typeface="+mj-ea"/>
                <a:cs typeface="+mj-cs"/>
              </a:rPr>
              <a:t> a Test </a:t>
            </a:r>
            <a:r>
              <a:rPr lang="de-CH" dirty="0"/>
              <a:t>API / </a:t>
            </a:r>
            <a:r>
              <a:rPr lang="de-CH" sz="4000" b="1" i="0" kern="1200" dirty="0" err="1">
                <a:solidFill>
                  <a:schemeClr val="tx1"/>
                </a:solidFill>
                <a:effectLst/>
                <a:latin typeface="+mj-lt"/>
                <a:ea typeface="+mj-ea"/>
                <a:cs typeface="+mj-cs"/>
              </a:rPr>
              <a:t>Fluent</a:t>
            </a:r>
            <a:r>
              <a:rPr lang="de-CH" sz="4000" b="1" i="0" kern="1200" dirty="0">
                <a:solidFill>
                  <a:schemeClr val="tx1"/>
                </a:solidFill>
                <a:effectLst/>
                <a:latin typeface="+mj-lt"/>
                <a:ea typeface="+mj-ea"/>
                <a:cs typeface="+mj-cs"/>
              </a:rPr>
              <a:t> Syntax</a:t>
            </a:r>
          </a:p>
        </p:txBody>
      </p:sp>
      <p:sp>
        <p:nvSpPr>
          <p:cNvPr id="3" name="Datumsplatzhalter 2"/>
          <p:cNvSpPr>
            <a:spLocks noGrp="1"/>
          </p:cNvSpPr>
          <p:nvPr>
            <p:ph type="dt" sz="half" idx="10"/>
          </p:nvPr>
        </p:nvSpPr>
        <p:spPr/>
        <p:txBody>
          <a:bodyPr/>
          <a:lstStyle/>
          <a:p>
            <a:fld id="{AAD878A6-E485-4236-9818-2FDED6E07802}" type="datetime1">
              <a:rPr lang="de-CH" smtClean="0"/>
              <a:t>23.11.2021</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9</a:t>
            </a:fld>
            <a:endParaRPr lang="de-CH" dirty="0"/>
          </a:p>
        </p:txBody>
      </p:sp>
      <p:sp>
        <p:nvSpPr>
          <p:cNvPr id="6" name="Inhaltsplatzhalter 5"/>
          <p:cNvSpPr>
            <a:spLocks noGrp="1"/>
          </p:cNvSpPr>
          <p:nvPr>
            <p:ph sz="quarter" idx="13"/>
          </p:nvPr>
        </p:nvSpPr>
        <p:spPr/>
        <p:txBody>
          <a:bodyPr/>
          <a:lstStyle/>
          <a:p>
            <a:r>
              <a:rPr lang="de-CH" dirty="0" err="1"/>
              <a:t>Using</a:t>
            </a:r>
            <a:r>
              <a:rPr lang="de-CH" dirty="0"/>
              <a:t> </a:t>
            </a:r>
            <a:r>
              <a:rPr lang="de-CH" dirty="0" err="1"/>
              <a:t>productive</a:t>
            </a:r>
            <a:r>
              <a:rPr lang="de-CH" dirty="0"/>
              <a:t> </a:t>
            </a:r>
            <a:r>
              <a:rPr lang="de-CH" dirty="0" err="1"/>
              <a:t>code</a:t>
            </a:r>
            <a:r>
              <a:rPr lang="de-CH" dirty="0"/>
              <a:t> </a:t>
            </a:r>
            <a:r>
              <a:rPr lang="de-CH" dirty="0" err="1"/>
              <a:t>is</a:t>
            </a:r>
            <a:r>
              <a:rPr lang="de-CH" dirty="0"/>
              <a:t> different in </a:t>
            </a:r>
            <a:r>
              <a:rPr lang="de-CH" dirty="0" err="1"/>
              <a:t>tests</a:t>
            </a:r>
            <a:endParaRPr lang="de-CH" dirty="0"/>
          </a:p>
          <a:p>
            <a:r>
              <a:rPr lang="de-CH" dirty="0" err="1"/>
              <a:t>Prevents</a:t>
            </a:r>
            <a:r>
              <a:rPr lang="de-CH" dirty="0"/>
              <a:t> </a:t>
            </a:r>
            <a:r>
              <a:rPr lang="de-CH" dirty="0" err="1"/>
              <a:t>changes</a:t>
            </a:r>
            <a:r>
              <a:rPr lang="de-CH" dirty="0"/>
              <a:t> </a:t>
            </a:r>
            <a:r>
              <a:rPr lang="de-CH" dirty="0" err="1"/>
              <a:t>from</a:t>
            </a:r>
            <a:r>
              <a:rPr lang="de-CH" dirty="0"/>
              <a:t> </a:t>
            </a:r>
            <a:r>
              <a:rPr lang="de-CH" dirty="0" err="1"/>
              <a:t>productive</a:t>
            </a:r>
            <a:r>
              <a:rPr lang="de-CH" dirty="0"/>
              <a:t> </a:t>
            </a:r>
            <a:r>
              <a:rPr lang="de-CH" dirty="0" err="1"/>
              <a:t>code</a:t>
            </a:r>
            <a:r>
              <a:rPr lang="de-CH" dirty="0"/>
              <a:t> </a:t>
            </a:r>
            <a:r>
              <a:rPr lang="de-CH" dirty="0" err="1"/>
              <a:t>refactoring</a:t>
            </a:r>
            <a:endParaRPr lang="de-CH" dirty="0"/>
          </a:p>
          <a:p>
            <a:r>
              <a:rPr lang="de-CH" dirty="0"/>
              <a:t>   </a:t>
            </a:r>
            <a:r>
              <a:rPr lang="de-CH" dirty="0" err="1"/>
              <a:t>Readability</a:t>
            </a:r>
            <a:r>
              <a:rPr lang="de-CH" dirty="0"/>
              <a:t>(</a:t>
            </a:r>
            <a:r>
              <a:rPr lang="de-CH" dirty="0" err="1"/>
              <a:t>test</a:t>
            </a:r>
            <a:r>
              <a:rPr lang="de-CH" dirty="0"/>
              <a:t> </a:t>
            </a:r>
            <a:r>
              <a:rPr lang="de-CH" dirty="0" err="1"/>
              <a:t>code</a:t>
            </a:r>
            <a:r>
              <a:rPr lang="de-CH" dirty="0"/>
              <a:t>)</a:t>
            </a:r>
            <a:br>
              <a:rPr lang="de-CH" dirty="0"/>
            </a:br>
            <a:r>
              <a:rPr lang="de-CH" dirty="0"/>
              <a:t>= </a:t>
            </a:r>
            <a:r>
              <a:rPr lang="de-CH" dirty="0" err="1"/>
              <a:t>Readability</a:t>
            </a:r>
            <a:r>
              <a:rPr lang="de-CH" dirty="0"/>
              <a:t>(</a:t>
            </a:r>
            <a:r>
              <a:rPr lang="de-CH" dirty="0" err="1"/>
              <a:t>productive</a:t>
            </a:r>
            <a:r>
              <a:rPr lang="de-CH" dirty="0"/>
              <a:t> </a:t>
            </a:r>
            <a:r>
              <a:rPr lang="de-CH" dirty="0" err="1"/>
              <a:t>code</a:t>
            </a:r>
            <a:r>
              <a:rPr lang="de-CH" dirty="0"/>
              <a:t>)</a:t>
            </a:r>
          </a:p>
          <a:p>
            <a:r>
              <a:rPr lang="de-CH" dirty="0" err="1"/>
              <a:t>Our</a:t>
            </a:r>
            <a:r>
              <a:rPr lang="de-CH" dirty="0"/>
              <a:t> </a:t>
            </a:r>
            <a:r>
              <a:rPr lang="de-CH" dirty="0" err="1"/>
              <a:t>team</a:t>
            </a:r>
            <a:r>
              <a:rPr lang="de-CH" dirty="0"/>
              <a:t> </a:t>
            </a:r>
            <a:r>
              <a:rPr lang="de-CH" dirty="0" err="1"/>
              <a:t>convention</a:t>
            </a:r>
            <a:r>
              <a:rPr lang="de-CH" dirty="0"/>
              <a:t>: </a:t>
            </a:r>
            <a:r>
              <a:rPr lang="de-CH" dirty="0" err="1"/>
              <a:t>max</a:t>
            </a:r>
            <a:r>
              <a:rPr lang="de-CH" dirty="0"/>
              <a:t> 1 screen </a:t>
            </a:r>
            <a:r>
              <a:rPr lang="de-CH" dirty="0" err="1"/>
              <a:t>height</a:t>
            </a:r>
            <a:r>
              <a:rPr lang="de-CH" dirty="0"/>
              <a:t>/</a:t>
            </a:r>
            <a:r>
              <a:rPr lang="de-CH" dirty="0" err="1"/>
              <a:t>test</a:t>
            </a:r>
            <a:endParaRPr lang="de-CH" dirty="0"/>
          </a:p>
          <a:p>
            <a:endParaRPr lang="de-CH" dirty="0"/>
          </a:p>
        </p:txBody>
      </p:sp>
      <p:pic>
        <p:nvPicPr>
          <p:cNvPr id="8" name="Inhaltsplatzhalter 7"/>
          <p:cNvPicPr>
            <a:picLocks noGrp="1" noChangeAspect="1"/>
          </p:cNvPicPr>
          <p:nvPr>
            <p:ph sz="quarter" idx="14"/>
          </p:nvPr>
        </p:nvPicPr>
        <p:blipFill rotWithShape="1">
          <a:blip r:embed="rId3"/>
          <a:srcRect l="22057" t="-159" r="106" b="-317"/>
          <a:stretch/>
        </p:blipFill>
        <p:spPr>
          <a:xfrm>
            <a:off x="6203950" y="1412874"/>
            <a:ext cx="5508625" cy="4740587"/>
          </a:xfrm>
          <a:prstGeom prst="rect">
            <a:avLst/>
          </a:prstGeom>
        </p:spPr>
      </p:pic>
    </p:spTree>
    <p:extLst>
      <p:ext uri="{BB962C8B-B14F-4D97-AF65-F5344CB8AC3E}">
        <p14:creationId xmlns:p14="http://schemas.microsoft.com/office/powerpoint/2010/main" val="32358444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Noser">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dirty="0" err="1" smtClean="0"/>
        </a:defPPr>
      </a:lstStyle>
    </a:txDef>
  </a:objectDefaults>
  <a:extraClrSchemeLst/>
  <a:extLst>
    <a:ext uri="{05A4C25C-085E-4340-85A3-A5531E510DB2}">
      <thm15:themeFamily xmlns:thm15="http://schemas.microsoft.com/office/thememl/2012/main" name="NoserEngineering_Master" id="{098EBEAD-A34A-4185-B944-363D37A4F43F}" vid="{8CC6E6E4-F7D9-407A-93E1-32F666ADAD53}"/>
    </a:ext>
  </a:extLst>
</a:theme>
</file>

<file path=ppt/theme/theme2.xml><?xml version="1.0" encoding="utf-8"?>
<a:theme xmlns:a="http://schemas.openxmlformats.org/drawingml/2006/main" name="Office">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97acf6ec-edaf-43bc-b599-121e9bbf533b">KD3AEDFYFJAP-432894563-422</_dlc_DocId>
    <TaxCatchAll xmlns="97acf6ec-edaf-43bc-b599-121e9bbf533b" xsi:nil="true"/>
    <ff3988df721c452cbd800811ba45b4e3 xmlns="97acf6ec-edaf-43bc-b599-121e9bbf533b" xsi:nil="true"/>
    <Prozessbereich xmlns="88037739-304e-467d-8c41-c036d531b1c0">Leistungserbringung</Prozessbereich>
    <_dlc_DocIdUrl xmlns="97acf6ec-edaf-43bc-b599-121e9bbf533b">
      <Url>https://nosercloud.sharepoint.com/cthub/TemplateHub/_layouts/15/DocIdRedir.aspx?ID=KD3AEDFYFJAP-432894563-422</Url>
      <Description>KD3AEDFYFJAP-432894563-422</Description>
    </_dlc_DocIdUrl>
    <Prozessowner xmlns="27c0851f-849e-410c-9425-c43734227b49">
      <UserInfo>
        <DisplayName/>
        <AccountId xsi:nil="true"/>
        <AccountType/>
      </UserInfo>
    </Prozessowner>
    <Prozess xmlns="27c0851f-849e-410c-9425-c43734227b49">allg. Dokumente</Prozess>
    <_Flow_SignoffStatus xmlns="27c0851f-849e-410c-9425-c43734227b49" xsi:nil="true"/>
    <SharedWithUsers xmlns="97acf6ec-edaf-43bc-b599-121e9bbf533b">
      <UserInfo>
        <DisplayName>Geiser Joel</DisplayName>
        <AccountId>2034</AccountId>
        <AccountType/>
      </UserInfo>
    </SharedWithUsers>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4CE4111B5B9B244B8813D188CFC5810C" ma:contentTypeVersion="70" ma:contentTypeDescription="Create a new document." ma:contentTypeScope="" ma:versionID="15e0089b44dc76e61f5b46dc8a346162">
  <xsd:schema xmlns:xsd="http://www.w3.org/2001/XMLSchema" xmlns:xs="http://www.w3.org/2001/XMLSchema" xmlns:p="http://schemas.microsoft.com/office/2006/metadata/properties" xmlns:ns2="97acf6ec-edaf-43bc-b599-121e9bbf533b" xmlns:ns3="88037739-304e-467d-8c41-c036d531b1c0" xmlns:ns4="27c0851f-849e-410c-9425-c43734227b49" targetNamespace="http://schemas.microsoft.com/office/2006/metadata/properties" ma:root="true" ma:fieldsID="44de68a8135f9550f44747c4f4f13492" ns2:_="" ns3:_="" ns4:_="">
    <xsd:import namespace="97acf6ec-edaf-43bc-b599-121e9bbf533b"/>
    <xsd:import namespace="88037739-304e-467d-8c41-c036d531b1c0"/>
    <xsd:import namespace="27c0851f-849e-410c-9425-c43734227b49"/>
    <xsd:element name="properties">
      <xsd:complexType>
        <xsd:sequence>
          <xsd:element name="documentManagement">
            <xsd:complexType>
              <xsd:all>
                <xsd:element ref="ns2:ff3988df721c452cbd800811ba45b4e3" minOccurs="0"/>
                <xsd:element ref="ns3:Prozessbereich" minOccurs="0"/>
                <xsd:element ref="ns2:TaxCatchAll" minOccurs="0"/>
                <xsd:element ref="ns4:MediaServiceMetadata" minOccurs="0"/>
                <xsd:element ref="ns4:MediaServiceFastMetadata" minOccurs="0"/>
                <xsd:element ref="ns2:SharedWithUsers" minOccurs="0"/>
                <xsd:element ref="ns2:SharedWithDetails" minOccurs="0"/>
                <xsd:element ref="ns4:MediaServiceEventHashCode" minOccurs="0"/>
                <xsd:element ref="ns4:MediaServiceGenerationTime" minOccurs="0"/>
                <xsd:element ref="ns2:_dlc_DocId" minOccurs="0"/>
                <xsd:element ref="ns2:_dlc_DocIdUrl" minOccurs="0"/>
                <xsd:element ref="ns2:_dlc_DocIdPersistId" minOccurs="0"/>
                <xsd:element ref="ns4:MediaServiceAutoKeyPoints" minOccurs="0"/>
                <xsd:element ref="ns4:MediaServiceKeyPoints" minOccurs="0"/>
                <xsd:element ref="ns4:Prozessowner" minOccurs="0"/>
                <xsd:element ref="ns4:Prozess" minOccurs="0"/>
                <xsd:element ref="ns4: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acf6ec-edaf-43bc-b599-121e9bbf533b" elementFormDefault="qualified">
    <xsd:import namespace="http://schemas.microsoft.com/office/2006/documentManagement/types"/>
    <xsd:import namespace="http://schemas.microsoft.com/office/infopath/2007/PartnerControls"/>
    <xsd:element name="ff3988df721c452cbd800811ba45b4e3" ma:index="5" nillable="true" ma:displayName="Portfolio Tags_0" ma:hidden="true" ma:internalName="ff3988df721c452cbd800811ba45b4e3" ma:readOnly="false">
      <xsd:simpleType>
        <xsd:restriction base="dms:Note"/>
      </xsd:simpleType>
    </xsd:element>
    <xsd:element name="TaxCatchAll" ma:index="11" nillable="true" ma:displayName="Taxonomy Catch All Column" ma:description="" ma:hidden="true" ma:list="{44d3fc77-02f5-406b-bdb6-2e2f4adc65ea}" ma:internalName="TaxCatchAll" ma:readOnly="false" ma:showField="CatchAllData" ma:web="97acf6ec-edaf-43bc-b599-121e9bbf533b">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_dlc_DocId" ma:index="19" nillable="true" ma:displayName="Document ID Value" ma:description="The value of the document ID assigned to this item." ma:internalName="_dlc_DocId" ma:readOnly="true">
      <xsd:simpleType>
        <xsd:restriction base="dms:Text"/>
      </xsd:simpleType>
    </xsd:element>
    <xsd:element name="_dlc_DocIdUrl" ma:index="20"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1"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88037739-304e-467d-8c41-c036d531b1c0" elementFormDefault="qualified">
    <xsd:import namespace="http://schemas.microsoft.com/office/2006/documentManagement/types"/>
    <xsd:import namespace="http://schemas.microsoft.com/office/infopath/2007/PartnerControls"/>
    <xsd:element name="Prozessbereich" ma:index="6" nillable="true" ma:displayName="Prozessbereich" ma:default="Management" ma:format="Dropdown" ma:internalName="Prozessbereich" ma:readOnly="false">
      <xsd:simpleType>
        <xsd:restriction base="dms:Choice">
          <xsd:enumeration value="Management"/>
          <xsd:enumeration value="Personalmanagement"/>
          <xsd:enumeration value="Leistungserbringung"/>
          <xsd:enumeration value="Unterstützende Prozesse"/>
        </xsd:restriction>
      </xsd:simpleType>
    </xsd:element>
  </xsd:schema>
  <xsd:schema xmlns:xsd="http://www.w3.org/2001/XMLSchema" xmlns:xs="http://www.w3.org/2001/XMLSchema" xmlns:dms="http://schemas.microsoft.com/office/2006/documentManagement/types" xmlns:pc="http://schemas.microsoft.com/office/infopath/2007/PartnerControls" targetNamespace="27c0851f-849e-410c-9425-c43734227b49"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Prozessowner" ma:index="24" nillable="true" ma:displayName="Prozessowner" ma:list="UserInfo" ma:SharePointGroup="0" ma:internalName="Prozess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zess" ma:index="25" nillable="true" ma:displayName="Prozess" ma:default="unassigned" ma:format="Dropdown" ma:internalName="Prozess">
      <xsd:simpleType>
        <xsd:restriction base="dms:Choice">
          <xsd:enumeration value="P11 - Umsetzung der VR-Vorgaben"/>
          <xsd:enumeration value="P12 - Führungsprozess"/>
          <xsd:enumeration value="P121- Strategie Ziel und Budget-Prozess"/>
          <xsd:enumeration value="P122 - Kommunikationsprozess"/>
          <xsd:enumeration value="P123 - Reporting und Controlling"/>
          <xsd:enumeration value="P13 - Management Review"/>
          <xsd:enumeration value="P14 - Partner Management"/>
          <xsd:enumeration value="P15 - Qualitätsmanagement"/>
          <xsd:enumeration value="P151- Dokumentenlenkung"/>
          <xsd:enumeration value="P152 - Internes Audit"/>
          <xsd:enumeration value="P153 - Analysen und Verbesserungen"/>
          <xsd:enumeration value="P154 - Vorschläge, Verbesserungen und Innovationen"/>
          <xsd:enumeration value="P21 - Personaladministration"/>
          <xsd:enumeration value="P211 - Rekrutierung"/>
          <xsd:enumeration value="P212 - Eintritt"/>
          <xsd:enumeration value="P213 - Administration"/>
          <xsd:enumeration value="P214 - Austritt"/>
          <xsd:enumeration value="P22 - Personalführung"/>
          <xsd:enumeration value="P221 - Qualifikation"/>
          <xsd:enumeration value="P222 - Personaleinsatz"/>
          <xsd:enumeration value="P23 - Personalentwicklung"/>
          <xsd:enumeration value="P231 - Ausbildung + Förderung"/>
          <xsd:enumeration value="P232 - Know-How Management"/>
          <xsd:enumeration value="P31 - Verkaufsprozess"/>
          <xsd:enumeration value="P311 - (Key) Account Management"/>
          <xsd:enumeration value="P312 - Angebotserstellung"/>
          <xsd:enumeration value="P32 - Innovationen- &amp; Service Management"/>
          <xsd:enumeration value="P321 - Innovationen Management"/>
          <xsd:enumeration value="P322 - Service Management"/>
          <xsd:enumeration value="P33 - Dienstleistungen"/>
          <xsd:enumeration value="P34 - Projekte"/>
          <xsd:enumeration value="P35 - System Entwicklung"/>
          <xsd:enumeration value="P351 - HW+FW Entwicklung"/>
          <xsd:enumeration value="P352 - Abweichungen + Nichtkonformitäten"/>
          <xsd:enumeration value="P36 - Maintenance &amp; Support"/>
          <xsd:enumeration value="P41 - Finanz und Rechnungswesen"/>
          <xsd:enumeration value="P411 - Leistungserfassung"/>
          <xsd:enumeration value="P412 - Debitoren"/>
          <xsd:enumeration value="P413 - Kreditoren"/>
          <xsd:enumeration value="P42 - IT"/>
          <xsd:enumeration value="P421 - Beschaffung"/>
          <xsd:enumeration value="P422 - Betrieb"/>
          <xsd:enumeration value="allg. Dokumente"/>
          <xsd:enumeration value="unassigned"/>
        </xsd:restriction>
      </xsd:simpleType>
    </xsd:element>
    <xsd:element name="_Flow_SignoffStatus" ma:index="26" nillable="true" ma:displayName="Sign-off status" ma:internalName="Sign_x002d_off_x0020_status">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382FB3A-7686-4851-828F-8A2BA104F643}">
  <ds:schemaRefs>
    <ds:schemaRef ds:uri="http://schemas.microsoft.com/sharepoint/events"/>
  </ds:schemaRefs>
</ds:datastoreItem>
</file>

<file path=customXml/itemProps2.xml><?xml version="1.0" encoding="utf-8"?>
<ds:datastoreItem xmlns:ds="http://schemas.openxmlformats.org/officeDocument/2006/customXml" ds:itemID="{A4F84733-3603-4AAC-8421-4C8EEFC5D99F}">
  <ds:schemaRefs>
    <ds:schemaRef ds:uri="http://schemas.microsoft.com/sharepoint/v3/contenttype/forms"/>
  </ds:schemaRefs>
</ds:datastoreItem>
</file>

<file path=customXml/itemProps3.xml><?xml version="1.0" encoding="utf-8"?>
<ds:datastoreItem xmlns:ds="http://schemas.openxmlformats.org/officeDocument/2006/customXml" ds:itemID="{D0F8A6B2-FBB6-4042-8707-7E2ACDFB556F}">
  <ds:schemaRefs>
    <ds:schemaRef ds:uri="http://purl.org/dc/elements/1.1/"/>
    <ds:schemaRef ds:uri="88037739-304e-467d-8c41-c036d531b1c0"/>
    <ds:schemaRef ds:uri="97acf6ec-edaf-43bc-b599-121e9bbf533b"/>
    <ds:schemaRef ds:uri="http://purl.org/dc/terms/"/>
    <ds:schemaRef ds:uri="http://purl.org/dc/dcmitype/"/>
    <ds:schemaRef ds:uri="http://schemas.microsoft.com/office/infopath/2007/PartnerControls"/>
    <ds:schemaRef ds:uri="http://schemas.microsoft.com/office/2006/documentManagement/types"/>
    <ds:schemaRef ds:uri="http://schemas.microsoft.com/office/2006/metadata/properties"/>
    <ds:schemaRef ds:uri="27c0851f-849e-410c-9425-c43734227b49"/>
    <ds:schemaRef ds:uri="http://schemas.openxmlformats.org/package/2006/metadata/core-properties"/>
    <ds:schemaRef ds:uri="http://www.w3.org/XML/1998/namespace"/>
  </ds:schemaRefs>
</ds:datastoreItem>
</file>

<file path=customXml/itemProps4.xml><?xml version="1.0" encoding="utf-8"?>
<ds:datastoreItem xmlns:ds="http://schemas.openxmlformats.org/officeDocument/2006/customXml" ds:itemID="{C480B368-8E5D-4FC8-98B8-06A7807DED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acf6ec-edaf-43bc-b599-121e9bbf533b"/>
    <ds:schemaRef ds:uri="88037739-304e-467d-8c41-c036d531b1c0"/>
    <ds:schemaRef ds:uri="27c0851f-849e-410c-9425-c43734227b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NoserEngineering_Master</Template>
  <TotalTime>0</TotalTime>
  <Words>1458</Words>
  <Application>Microsoft Office PowerPoint</Application>
  <PresentationFormat>Breitbild</PresentationFormat>
  <Paragraphs>247</Paragraphs>
  <Slides>16</Slides>
  <Notes>15</Notes>
  <HiddenSlides>0</HiddenSlides>
  <MMClips>0</MMClips>
  <ScaleCrop>false</ScaleCrop>
  <HeadingPairs>
    <vt:vector size="8" baseType="variant">
      <vt:variant>
        <vt:lpstr>Verwendete Schriftarten</vt:lpstr>
      </vt:variant>
      <vt:variant>
        <vt:i4>3</vt:i4>
      </vt:variant>
      <vt:variant>
        <vt:lpstr>Design</vt:lpstr>
      </vt:variant>
      <vt:variant>
        <vt:i4>1</vt:i4>
      </vt:variant>
      <vt:variant>
        <vt:lpstr>Eingebettete OLE-Server</vt:lpstr>
      </vt:variant>
      <vt:variant>
        <vt:i4>1</vt:i4>
      </vt:variant>
      <vt:variant>
        <vt:lpstr>Folientitel</vt:lpstr>
      </vt:variant>
      <vt:variant>
        <vt:i4>16</vt:i4>
      </vt:variant>
    </vt:vector>
  </HeadingPairs>
  <TitlesOfParts>
    <vt:vector size="21" baseType="lpstr">
      <vt:lpstr>-apple-system</vt:lpstr>
      <vt:lpstr>Arial</vt:lpstr>
      <vt:lpstr>Cascadia Mono</vt:lpstr>
      <vt:lpstr>Noser</vt:lpstr>
      <vt:lpstr>think-cell Folie</vt:lpstr>
      <vt:lpstr>Simplify .Your(Automated.Tests) .With(Fluent.Syntax)</vt:lpstr>
      <vt:lpstr>Content</vt:lpstr>
      <vt:lpstr>Example</vt:lpstr>
      <vt:lpstr>Without Fluent Syntax</vt:lpstr>
      <vt:lpstr>With Fluent Syntax</vt:lpstr>
      <vt:lpstr>What do I mean with "Fluent Syntax"?</vt:lpstr>
      <vt:lpstr>“Remove everything that has no relevance to the story. If you say in the first chapter that there is a rifle hanging on the wall, in the second or third chapter it absolutely must go off. If it’s not going to be fired, it shouldn’t be hanging there.”  Anton Chekhov, Russian Writer</vt:lpstr>
      <vt:lpstr>Chekhov's Gun </vt:lpstr>
      <vt:lpstr>Advantages of a Test API / Fluent Syntax</vt:lpstr>
      <vt:lpstr>Acceptance Tests with Fluent Syntax</vt:lpstr>
      <vt:lpstr>Fluent Tests and ATDD</vt:lpstr>
      <vt:lpstr>How to write better tests</vt:lpstr>
      <vt:lpstr>In “Massen” geniessen</vt:lpstr>
      <vt:lpstr>Do’s and Don’ts</vt:lpstr>
      <vt:lpstr>More Code Samples</vt:lpstr>
      <vt:lpstr>Thank you</vt:lpstr>
    </vt:vector>
  </TitlesOfParts>
  <Company>POST CH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Titelfolie mit Bild</dc:title>
  <dc:creator>Vogel Jean-Marc, I224 extern</dc:creator>
  <cp:lastModifiedBy>Vogel Jean-Marc</cp:lastModifiedBy>
  <cp:revision>29</cp:revision>
  <dcterms:created xsi:type="dcterms:W3CDTF">2021-11-19T10:02:18Z</dcterms:created>
  <dcterms:modified xsi:type="dcterms:W3CDTF">2021-11-23T15:02:47Z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ranchen">
    <vt:lpwstr/>
  </property>
  <property fmtid="{D5CDD505-2E9C-101B-9397-08002B2CF9AE}" pid="3" name="cf4ef137c24146c18241e12b0481920f">
    <vt:lpwstr/>
  </property>
  <property fmtid="{D5CDD505-2E9C-101B-9397-08002B2CF9AE}" pid="4" name="Knowhow_x0020_Center">
    <vt:lpwstr/>
  </property>
  <property fmtid="{D5CDD505-2E9C-101B-9397-08002B2CF9AE}" pid="5" name="Portfolio Tags">
    <vt:lpwstr/>
  </property>
  <property fmtid="{D5CDD505-2E9C-101B-9397-08002B2CF9AE}" pid="6" name="f84909c305f34750ad34d478b4ef8334">
    <vt:lpwstr/>
  </property>
  <property fmtid="{D5CDD505-2E9C-101B-9397-08002B2CF9AE}" pid="7" name="ContentTypeId">
    <vt:lpwstr>0x0101004CE4111B5B9B244B8813D188CFC5810C</vt:lpwstr>
  </property>
  <property fmtid="{D5CDD505-2E9C-101B-9397-08002B2CF9AE}" pid="8" name="Niederlassung">
    <vt:lpwstr/>
  </property>
  <property fmtid="{D5CDD505-2E9C-101B-9397-08002B2CF9AE}" pid="9" name="Technologie und Skill Definitionen">
    <vt:lpwstr/>
  </property>
  <property fmtid="{D5CDD505-2E9C-101B-9397-08002B2CF9AE}" pid="10" name="ge5470818ebc4ded9d819c900f29a158">
    <vt:lpwstr/>
  </property>
  <property fmtid="{D5CDD505-2E9C-101B-9397-08002B2CF9AE}" pid="11" name="Firma">
    <vt:lpwstr/>
  </property>
  <property fmtid="{D5CDD505-2E9C-101B-9397-08002B2CF9AE}" pid="12" name="aff6c6d0eeb0473f8d46e5d22a473793">
    <vt:lpwstr/>
  </property>
  <property fmtid="{D5CDD505-2E9C-101B-9397-08002B2CF9AE}" pid="13" name="f94b7594a1ac4798a11c7e09e11cc58c">
    <vt:lpwstr/>
  </property>
  <property fmtid="{D5CDD505-2E9C-101B-9397-08002B2CF9AE}" pid="14" name="_dlc_DocIdItemGuid">
    <vt:lpwstr>43d8cf7f-b77a-4cc4-8ce9-5415cbcd3047</vt:lpwstr>
  </property>
  <property fmtid="{D5CDD505-2E9C-101B-9397-08002B2CF9AE}" pid="15" name="Knowhow Center">
    <vt:lpwstr/>
  </property>
  <property fmtid="{D5CDD505-2E9C-101B-9397-08002B2CF9AE}" pid="16" name="Technologien">
    <vt:lpwstr/>
  </property>
  <property fmtid="{D5CDD505-2E9C-101B-9397-08002B2CF9AE}" pid="17" name="Dienstleistungen">
    <vt:lpwstr/>
  </property>
  <property fmtid="{D5CDD505-2E9C-101B-9397-08002B2CF9AE}" pid="18" name="kc505a0f9a0e4c99a9d900fbc0f82d4a">
    <vt:lpwstr/>
  </property>
  <property fmtid="{D5CDD505-2E9C-101B-9397-08002B2CF9AE}" pid="19" name="j27f32ae1b8446f697d165cb21ec59e2">
    <vt:lpwstr/>
  </property>
  <property fmtid="{D5CDD505-2E9C-101B-9397-08002B2CF9AE}" pid="20" name="Technologie_x0020_und_x0020_Skill_x0020_Definitionen">
    <vt:lpwstr/>
  </property>
  <property fmtid="{D5CDD505-2E9C-101B-9397-08002B2CF9AE}" pid="21" name="Portfolio_x0020_Tags">
    <vt:lpwstr/>
  </property>
</Properties>
</file>

<file path=docProps/thumbnail.jpeg>
</file>